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8" r:id="rId1"/>
  </p:sldMasterIdLst>
  <p:notesMasterIdLst>
    <p:notesMasterId r:id="rId19"/>
  </p:notesMasterIdLst>
  <p:sldIdLst>
    <p:sldId id="256" r:id="rId2"/>
    <p:sldId id="297" r:id="rId3"/>
    <p:sldId id="298" r:id="rId4"/>
    <p:sldId id="299" r:id="rId5"/>
    <p:sldId id="300" r:id="rId6"/>
    <p:sldId id="301" r:id="rId7"/>
    <p:sldId id="302" r:id="rId8"/>
    <p:sldId id="303" r:id="rId9"/>
    <p:sldId id="304" r:id="rId10"/>
    <p:sldId id="305" r:id="rId11"/>
    <p:sldId id="306" r:id="rId12"/>
    <p:sldId id="307" r:id="rId13"/>
    <p:sldId id="308" r:id="rId14"/>
    <p:sldId id="309" r:id="rId15"/>
    <p:sldId id="311" r:id="rId16"/>
    <p:sldId id="310" r:id="rId17"/>
    <p:sldId id="296" r:id="rId18"/>
  </p:sldIdLst>
  <p:sldSz cx="9144000" cy="6858000" type="screen4x3"/>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956" autoAdjust="0"/>
    <p:restoredTop sz="94660"/>
  </p:normalViewPr>
  <p:slideViewPr>
    <p:cSldViewPr>
      <p:cViewPr varScale="1">
        <p:scale>
          <a:sx n="64" d="100"/>
          <a:sy n="64" d="100"/>
        </p:scale>
        <p:origin x="-1464"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D760A39-8B5B-4BED-8A7C-556DA32E88CC}" type="datetimeFigureOut">
              <a:rPr lang="it-IT" smtClean="0"/>
              <a:pPr/>
              <a:t>27/09/2019</a:t>
            </a:fld>
            <a:endParaRPr lang="it-IT"/>
          </a:p>
        </p:txBody>
      </p:sp>
      <p:sp>
        <p:nvSpPr>
          <p:cNvPr id="4" name="Segnaposto immagine diapositiva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6" name="Segnaposto piè di pagina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0A8027B-1144-4F49-A7B1-CE90BE3B4F0A}" type="slidenum">
              <a:rPr lang="it-IT" smtClean="0"/>
              <a:pPr/>
              <a:t>‹N›</a:t>
            </a:fld>
            <a:endParaRPr lang="it-IT"/>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smtClean="0"/>
              <a:t>Fare clic per modificare lo stile del titolo</a:t>
            </a:r>
            <a:endParaRPr lang="it-IT"/>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p>
            <a:fld id="{C4C5BC18-C4FF-40AA-A7F0-2D5F75A91332}" type="datetime1">
              <a:rPr lang="it-IT" smtClean="0"/>
              <a:pPr/>
              <a:t>27/09/2019</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A18B746F-5C65-4800-B6B2-3BAE1FA58094}" type="slidenum">
              <a:rPr lang="it-IT" smtClean="0"/>
              <a:pPr/>
              <a:t>‹N›</a:t>
            </a:fld>
            <a:endParaRPr lang="it-IT"/>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BA732FA7-31D3-4A41-8E1A-54AB4B10BFCB}" type="datetime1">
              <a:rPr lang="it-IT" smtClean="0"/>
              <a:pPr/>
              <a:t>27/09/2019</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A18B746F-5C65-4800-B6B2-3BAE1FA58094}" type="slidenum">
              <a:rPr lang="it-IT" smtClean="0"/>
              <a:pPr/>
              <a:t>‹N›</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042925E0-8062-4DF4-9061-CAC286F988DA}" type="datetime1">
              <a:rPr lang="it-IT" smtClean="0"/>
              <a:pPr/>
              <a:t>27/09/2019</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A18B746F-5C65-4800-B6B2-3BAE1FA58094}" type="slidenum">
              <a:rPr lang="it-IT" smtClean="0"/>
              <a:pPr/>
              <a:t>‹N›</a:t>
            </a:fld>
            <a:endParaRPr lang="it-I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E1659FAF-B34F-4547-8EEB-E022896E6EC5}" type="datetime1">
              <a:rPr lang="it-IT" smtClean="0"/>
              <a:pPr/>
              <a:t>27/09/2019</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A18B746F-5C65-4800-B6B2-3BAE1FA58094}" type="slidenum">
              <a:rPr lang="it-IT" smtClean="0"/>
              <a:pPr/>
              <a:t>‹N›</a:t>
            </a:fld>
            <a:endParaRPr lang="it-I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smtClean="0"/>
              <a:t>Fare clic per modificare lo stile del titolo</a:t>
            </a:r>
            <a:endParaRPr lang="it-IT"/>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4" name="Segnaposto data 3"/>
          <p:cNvSpPr>
            <a:spLocks noGrp="1"/>
          </p:cNvSpPr>
          <p:nvPr>
            <p:ph type="dt" sz="half" idx="10"/>
          </p:nvPr>
        </p:nvSpPr>
        <p:spPr/>
        <p:txBody>
          <a:bodyPr/>
          <a:lstStyle/>
          <a:p>
            <a:fld id="{61783A29-A02F-4D53-B9CF-58429BE7999E}" type="datetime1">
              <a:rPr lang="it-IT" smtClean="0"/>
              <a:pPr/>
              <a:t>27/09/2019</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A18B746F-5C65-4800-B6B2-3BAE1FA58094}" type="slidenum">
              <a:rPr lang="it-IT" smtClean="0"/>
              <a:pPr/>
              <a:t>‹N›</a:t>
            </a:fld>
            <a:endParaRPr lang="it-IT"/>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4"/>
          <p:cNvSpPr>
            <a:spLocks noGrp="1"/>
          </p:cNvSpPr>
          <p:nvPr>
            <p:ph type="dt" sz="half" idx="10"/>
          </p:nvPr>
        </p:nvSpPr>
        <p:spPr/>
        <p:txBody>
          <a:bodyPr/>
          <a:lstStyle/>
          <a:p>
            <a:fld id="{62FBA4E0-CE55-4025-8259-95A1D2C8D62A}" type="datetime1">
              <a:rPr lang="it-IT" smtClean="0"/>
              <a:pPr/>
              <a:t>27/09/2019</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A18B746F-5C65-4800-B6B2-3BAE1FA58094}" type="slidenum">
              <a:rPr lang="it-IT" smtClean="0"/>
              <a:pPr/>
              <a:t>‹N›</a:t>
            </a:fld>
            <a:endParaRPr lang="it-I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smtClean="0"/>
              <a:t>Fare clic per modificare lo stile del titolo</a:t>
            </a:r>
            <a:endParaRPr lang="it-IT"/>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6"/>
          <p:cNvSpPr>
            <a:spLocks noGrp="1"/>
          </p:cNvSpPr>
          <p:nvPr>
            <p:ph type="dt" sz="half" idx="10"/>
          </p:nvPr>
        </p:nvSpPr>
        <p:spPr/>
        <p:txBody>
          <a:bodyPr/>
          <a:lstStyle/>
          <a:p>
            <a:fld id="{1533B566-D3E8-42AA-8D58-2BC7CFF9E7E1}" type="datetime1">
              <a:rPr lang="it-IT" smtClean="0"/>
              <a:pPr/>
              <a:t>27/09/2019</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A18B746F-5C65-4800-B6B2-3BAE1FA58094}" type="slidenum">
              <a:rPr lang="it-IT" smtClean="0"/>
              <a:pPr/>
              <a:t>‹N›</a:t>
            </a:fld>
            <a:endParaRPr lang="it-I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data 2"/>
          <p:cNvSpPr>
            <a:spLocks noGrp="1"/>
          </p:cNvSpPr>
          <p:nvPr>
            <p:ph type="dt" sz="half" idx="10"/>
          </p:nvPr>
        </p:nvSpPr>
        <p:spPr/>
        <p:txBody>
          <a:bodyPr/>
          <a:lstStyle/>
          <a:p>
            <a:fld id="{1C525361-D38F-450D-8436-0A69C7ECD27F}" type="datetime1">
              <a:rPr lang="it-IT" smtClean="0"/>
              <a:pPr/>
              <a:t>27/09/2019</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A18B746F-5C65-4800-B6B2-3BAE1FA58094}" type="slidenum">
              <a:rPr lang="it-IT" smtClean="0"/>
              <a:pPr/>
              <a:t>‹N›</a:t>
            </a:fld>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C4B6F8BC-DBD1-4825-A4D3-2B2CE1623A98}" type="datetime1">
              <a:rPr lang="it-IT" smtClean="0"/>
              <a:pPr/>
              <a:t>27/09/2019</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A18B746F-5C65-4800-B6B2-3BAE1FA58094}" type="slidenum">
              <a:rPr lang="it-IT" smtClean="0"/>
              <a:pPr/>
              <a:t>‹N›</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smtClean="0"/>
              <a:t>Fare clic per modificare lo stile del titolo</a:t>
            </a:r>
            <a:endParaRPr lang="it-IT"/>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4FC9E1B4-4F9F-4C9D-98A8-0C0AF7783D78}" type="datetime1">
              <a:rPr lang="it-IT" smtClean="0"/>
              <a:pPr/>
              <a:t>27/09/2019</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A18B746F-5C65-4800-B6B2-3BAE1FA58094}" type="slidenum">
              <a:rPr lang="it-IT" smtClean="0"/>
              <a:pPr/>
              <a:t>‹N›</a:t>
            </a:fld>
            <a:endParaRPr lang="it-IT"/>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smtClean="0"/>
              <a:t>Fare clic per modificare lo stile del titolo</a:t>
            </a:r>
            <a:endParaRPr lang="it-IT"/>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BECE8163-24BF-4E1B-B5C6-C72D34DF14DD}" type="datetime1">
              <a:rPr lang="it-IT" smtClean="0"/>
              <a:pPr/>
              <a:t>27/09/2019</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A18B746F-5C65-4800-B6B2-3BAE1FA58094}" type="slidenum">
              <a:rPr lang="it-IT" smtClean="0"/>
              <a:pPr/>
              <a:t>‹N›</a:t>
            </a:fld>
            <a:endParaRPr lang="it-IT"/>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it-IT" smtClean="0"/>
              <a:t>Fare clic per modificare lo stile del titolo</a:t>
            </a:r>
            <a:endParaRPr lang="it-IT"/>
          </a:p>
        </p:txBody>
      </p:sp>
      <p:sp>
        <p:nvSpPr>
          <p:cNvPr id="3" name="Segnaposto tes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EF31638-513E-4F1A-A3ED-5477D1D8EB19}" type="datetime1">
              <a:rPr lang="it-IT" smtClean="0"/>
              <a:pPr/>
              <a:t>27/09/2019</a:t>
            </a:fld>
            <a:endParaRPr lang="it-IT"/>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18B746F-5C65-4800-B6B2-3BAE1FA58094}" type="slidenum">
              <a:rPr lang="it-IT" smtClean="0"/>
              <a:pPr/>
              <a:t>‹N›</a:t>
            </a:fld>
            <a:endParaRPr lang="it-IT"/>
          </a:p>
        </p:txBody>
      </p:sp>
    </p:spTree>
  </p:cSld>
  <p:clrMap bg1="lt1" tx1="dk1" bg2="lt2" tx2="dk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p:hf hdr="0" ft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323528" y="260648"/>
            <a:ext cx="8424936" cy="576064"/>
          </a:xfrm>
        </p:spPr>
        <p:txBody>
          <a:bodyPr>
            <a:noAutofit/>
          </a:bodyPr>
          <a:lstStyle/>
          <a:p>
            <a:pPr fontAlgn="base"/>
            <a:r>
              <a:rPr lang="it-IT" sz="4000" b="1" dirty="0" smtClean="0">
                <a:solidFill>
                  <a:srgbClr val="FF0000"/>
                </a:solidFill>
              </a:rPr>
              <a:t/>
            </a:r>
            <a:br>
              <a:rPr lang="it-IT" sz="4000" b="1" dirty="0" smtClean="0">
                <a:solidFill>
                  <a:srgbClr val="FF0000"/>
                </a:solidFill>
              </a:rPr>
            </a:br>
            <a:r>
              <a:rPr lang="it-IT" sz="4000" b="1" dirty="0" smtClean="0">
                <a:solidFill>
                  <a:srgbClr val="FF0000"/>
                </a:solidFill>
              </a:rPr>
              <a:t>Adolescenza e lavoro</a:t>
            </a:r>
            <a:br>
              <a:rPr lang="it-IT" sz="4000" b="1" dirty="0" smtClean="0">
                <a:solidFill>
                  <a:srgbClr val="FF0000"/>
                </a:solidFill>
              </a:rPr>
            </a:br>
            <a:endParaRPr lang="it-IT" sz="4000" b="1" dirty="0">
              <a:solidFill>
                <a:srgbClr val="FF0000"/>
              </a:solidFill>
            </a:endParaRPr>
          </a:p>
        </p:txBody>
      </p:sp>
      <p:sp>
        <p:nvSpPr>
          <p:cNvPr id="4" name="CasellaDiTesto 3"/>
          <p:cNvSpPr txBox="1"/>
          <p:nvPr/>
        </p:nvSpPr>
        <p:spPr>
          <a:xfrm>
            <a:off x="395536" y="4725144"/>
            <a:ext cx="8352928" cy="1015663"/>
          </a:xfrm>
          <a:prstGeom prst="rect">
            <a:avLst/>
          </a:prstGeom>
          <a:solidFill>
            <a:srgbClr val="FFFF00"/>
          </a:solidFill>
          <a:ln w="25400">
            <a:solidFill>
              <a:schemeClr val="accent1"/>
            </a:solidFill>
          </a:ln>
        </p:spPr>
        <p:txBody>
          <a:bodyPr wrap="square" rtlCol="0">
            <a:spAutoFit/>
          </a:bodyPr>
          <a:lstStyle/>
          <a:p>
            <a:pPr algn="ctr"/>
            <a:r>
              <a:rPr lang="it-IT" sz="2000" b="1" dirty="0" smtClean="0">
                <a:solidFill>
                  <a:srgbClr val="0070C0"/>
                </a:solidFill>
              </a:rPr>
              <a:t>Una domanda frequente che si fanno molti  italiani è se gli adolescenti possono lavorare legalmente. La risposta è si, sempre e quando si rispettino determinate condizioni e adattandosi a lavori specifici.</a:t>
            </a:r>
            <a:endParaRPr lang="it-IT" sz="2000" b="1" dirty="0">
              <a:solidFill>
                <a:srgbClr val="0070C0"/>
              </a:solidFill>
            </a:endParaRPr>
          </a:p>
        </p:txBody>
      </p:sp>
      <p:sp>
        <p:nvSpPr>
          <p:cNvPr id="5" name="CasellaDiTesto 4"/>
          <p:cNvSpPr txBox="1"/>
          <p:nvPr/>
        </p:nvSpPr>
        <p:spPr>
          <a:xfrm>
            <a:off x="971600" y="6021288"/>
            <a:ext cx="7920880" cy="338554"/>
          </a:xfrm>
          <a:prstGeom prst="rect">
            <a:avLst/>
          </a:prstGeom>
          <a:noFill/>
        </p:spPr>
        <p:txBody>
          <a:bodyPr wrap="square" rtlCol="0">
            <a:spAutoFit/>
          </a:bodyPr>
          <a:lstStyle/>
          <a:p>
            <a:pPr algn="ctr"/>
            <a:r>
              <a:rPr lang="it-IT" sz="1600" b="1" dirty="0" smtClean="0"/>
              <a:t>Prof. Francesco Cannizzaro – Specialista in Pedagogia, Bioetica e Sessuologia</a:t>
            </a:r>
            <a:endParaRPr lang="it-IT" sz="1600" b="1" dirty="0"/>
          </a:p>
        </p:txBody>
      </p:sp>
      <p:sp>
        <p:nvSpPr>
          <p:cNvPr id="6" name="Segnaposto data 5"/>
          <p:cNvSpPr>
            <a:spLocks noGrp="1"/>
          </p:cNvSpPr>
          <p:nvPr>
            <p:ph type="dt" sz="half" idx="10"/>
          </p:nvPr>
        </p:nvSpPr>
        <p:spPr/>
        <p:txBody>
          <a:bodyPr/>
          <a:lstStyle/>
          <a:p>
            <a:fld id="{FB65C9BE-32CA-4762-92CE-9212FD916A51}" type="datetime1">
              <a:rPr lang="it-IT" smtClean="0"/>
              <a:pPr/>
              <a:t>27/09/2019</a:t>
            </a:fld>
            <a:endParaRPr lang="it-IT"/>
          </a:p>
        </p:txBody>
      </p:sp>
      <p:sp>
        <p:nvSpPr>
          <p:cNvPr id="7" name="Segnaposto numero diapositiva 6"/>
          <p:cNvSpPr>
            <a:spLocks noGrp="1"/>
          </p:cNvSpPr>
          <p:nvPr>
            <p:ph type="sldNum" sz="quarter" idx="12"/>
          </p:nvPr>
        </p:nvSpPr>
        <p:spPr/>
        <p:txBody>
          <a:bodyPr/>
          <a:lstStyle/>
          <a:p>
            <a:fld id="{A18B746F-5C65-4800-B6B2-3BAE1FA58094}" type="slidenum">
              <a:rPr lang="it-IT" smtClean="0"/>
              <a:pPr/>
              <a:t>1</a:t>
            </a:fld>
            <a:endParaRPr lang="it-IT"/>
          </a:p>
        </p:txBody>
      </p:sp>
      <p:pic>
        <p:nvPicPr>
          <p:cNvPr id="1026" name="Picture 2" descr="C:\Users\Master\Desktop\Lavoro\la1.jpg"/>
          <p:cNvPicPr>
            <a:picLocks noChangeAspect="1" noChangeArrowheads="1"/>
          </p:cNvPicPr>
          <p:nvPr/>
        </p:nvPicPr>
        <p:blipFill>
          <a:blip r:embed="rId2" cstate="print"/>
          <a:srcRect/>
          <a:stretch>
            <a:fillRect/>
          </a:stretch>
        </p:blipFill>
        <p:spPr bwMode="auto">
          <a:xfrm>
            <a:off x="1619672" y="1196752"/>
            <a:ext cx="5876131" cy="3133937"/>
          </a:xfrm>
          <a:prstGeom prst="rect">
            <a:avLst/>
          </a:prstGeom>
          <a:noFill/>
          <a:ln w="25400">
            <a:solidFill>
              <a:schemeClr val="accent1"/>
            </a:solidFill>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323528" y="260648"/>
            <a:ext cx="8424936" cy="576064"/>
          </a:xfrm>
        </p:spPr>
        <p:txBody>
          <a:bodyPr>
            <a:noAutofit/>
          </a:bodyPr>
          <a:lstStyle/>
          <a:p>
            <a:pPr fontAlgn="base"/>
            <a:r>
              <a:rPr lang="it-IT" sz="4000" b="1" dirty="0" smtClean="0">
                <a:solidFill>
                  <a:srgbClr val="FF0000"/>
                </a:solidFill>
              </a:rPr>
              <a:t/>
            </a:r>
            <a:br>
              <a:rPr lang="it-IT" sz="4000" b="1" dirty="0" smtClean="0">
                <a:solidFill>
                  <a:srgbClr val="FF0000"/>
                </a:solidFill>
              </a:rPr>
            </a:br>
            <a:r>
              <a:rPr lang="it-IT" sz="4000" b="1" dirty="0" smtClean="0">
                <a:solidFill>
                  <a:srgbClr val="FF0000"/>
                </a:solidFill>
              </a:rPr>
              <a:t>Adolescenza e lavoro</a:t>
            </a:r>
            <a:br>
              <a:rPr lang="it-IT" sz="4000" b="1" dirty="0" smtClean="0">
                <a:solidFill>
                  <a:srgbClr val="FF0000"/>
                </a:solidFill>
              </a:rPr>
            </a:br>
            <a:endParaRPr lang="it-IT" sz="4000" b="1" dirty="0">
              <a:solidFill>
                <a:srgbClr val="FF0000"/>
              </a:solidFill>
            </a:endParaRPr>
          </a:p>
        </p:txBody>
      </p:sp>
      <p:sp>
        <p:nvSpPr>
          <p:cNvPr id="4" name="CasellaDiTesto 3"/>
          <p:cNvSpPr txBox="1"/>
          <p:nvPr/>
        </p:nvSpPr>
        <p:spPr>
          <a:xfrm>
            <a:off x="395536" y="1412776"/>
            <a:ext cx="8352928" cy="1631216"/>
          </a:xfrm>
          <a:prstGeom prst="rect">
            <a:avLst/>
          </a:prstGeom>
          <a:solidFill>
            <a:srgbClr val="FFFF00"/>
          </a:solidFill>
          <a:ln w="25400">
            <a:solidFill>
              <a:schemeClr val="accent1"/>
            </a:solidFill>
          </a:ln>
        </p:spPr>
        <p:txBody>
          <a:bodyPr wrap="square" rtlCol="0">
            <a:spAutoFit/>
          </a:bodyPr>
          <a:lstStyle/>
          <a:p>
            <a:pPr algn="just"/>
            <a:r>
              <a:rPr lang="it-IT" sz="2000" b="1" dirty="0" smtClean="0">
                <a:solidFill>
                  <a:srgbClr val="FF0000"/>
                </a:solidFill>
              </a:rPr>
              <a:t>Gli adolescenti </a:t>
            </a:r>
            <a:r>
              <a:rPr lang="it-IT" sz="2000" dirty="0" smtClean="0"/>
              <a:t>sono cresciuti in piena era tecnologica ed hanno un dominio dell’informatica che in pochi sono capaci di eguagliare.</a:t>
            </a:r>
          </a:p>
          <a:p>
            <a:pPr algn="just"/>
            <a:r>
              <a:rPr lang="it-IT" sz="2000" b="1" dirty="0" smtClean="0">
                <a:solidFill>
                  <a:srgbClr val="FF0000"/>
                </a:solidFill>
              </a:rPr>
              <a:t>Offrire lezioni </a:t>
            </a:r>
            <a:r>
              <a:rPr lang="it-IT" sz="2000" dirty="0" smtClean="0"/>
              <a:t>base di informatica affinché imparino a creare un account di posta elettronica o un profilo in un social network è un’idea molto buona di lavoro per un giovane.</a:t>
            </a:r>
            <a:endParaRPr lang="it-IT" sz="2000" dirty="0"/>
          </a:p>
        </p:txBody>
      </p:sp>
      <p:sp>
        <p:nvSpPr>
          <p:cNvPr id="6" name="Segnaposto data 5"/>
          <p:cNvSpPr>
            <a:spLocks noGrp="1"/>
          </p:cNvSpPr>
          <p:nvPr>
            <p:ph type="dt" sz="half" idx="10"/>
          </p:nvPr>
        </p:nvSpPr>
        <p:spPr/>
        <p:txBody>
          <a:bodyPr/>
          <a:lstStyle/>
          <a:p>
            <a:fld id="{061992B1-FD12-41CC-95A2-1FAB5D545546}" type="datetime1">
              <a:rPr lang="it-IT" smtClean="0"/>
              <a:pPr/>
              <a:t>27/09/2019</a:t>
            </a:fld>
            <a:endParaRPr lang="it-IT"/>
          </a:p>
        </p:txBody>
      </p:sp>
      <p:sp>
        <p:nvSpPr>
          <p:cNvPr id="7" name="Segnaposto numero diapositiva 6"/>
          <p:cNvSpPr>
            <a:spLocks noGrp="1"/>
          </p:cNvSpPr>
          <p:nvPr>
            <p:ph type="sldNum" sz="quarter" idx="12"/>
          </p:nvPr>
        </p:nvSpPr>
        <p:spPr/>
        <p:txBody>
          <a:bodyPr/>
          <a:lstStyle/>
          <a:p>
            <a:fld id="{A18B746F-5C65-4800-B6B2-3BAE1FA58094}" type="slidenum">
              <a:rPr lang="it-IT" smtClean="0"/>
              <a:pPr/>
              <a:t>10</a:t>
            </a:fld>
            <a:endParaRPr lang="it-IT"/>
          </a:p>
        </p:txBody>
      </p:sp>
      <p:sp>
        <p:nvSpPr>
          <p:cNvPr id="8" name="CasellaDiTesto 7"/>
          <p:cNvSpPr txBox="1"/>
          <p:nvPr/>
        </p:nvSpPr>
        <p:spPr>
          <a:xfrm>
            <a:off x="395536" y="836713"/>
            <a:ext cx="8352928" cy="369332"/>
          </a:xfrm>
          <a:prstGeom prst="rect">
            <a:avLst/>
          </a:prstGeom>
          <a:noFill/>
        </p:spPr>
        <p:txBody>
          <a:bodyPr wrap="square" rtlCol="0">
            <a:spAutoFit/>
          </a:bodyPr>
          <a:lstStyle/>
          <a:p>
            <a:pPr algn="ctr"/>
            <a:r>
              <a:rPr lang="it-IT" b="1" dirty="0" smtClean="0">
                <a:solidFill>
                  <a:srgbClr val="0070C0"/>
                </a:solidFill>
              </a:rPr>
              <a:t>Lezioni base di informatica per persone della terza età</a:t>
            </a:r>
            <a:endParaRPr lang="it-IT" dirty="0">
              <a:solidFill>
                <a:srgbClr val="0070C0"/>
              </a:solidFill>
            </a:endParaRPr>
          </a:p>
        </p:txBody>
      </p:sp>
      <p:pic>
        <p:nvPicPr>
          <p:cNvPr id="25601" name="Picture 1" descr="C:\Users\Master\Desktop\Lavoro\la10.jpg"/>
          <p:cNvPicPr>
            <a:picLocks noChangeAspect="1" noChangeArrowheads="1"/>
          </p:cNvPicPr>
          <p:nvPr/>
        </p:nvPicPr>
        <p:blipFill>
          <a:blip r:embed="rId2" cstate="print"/>
          <a:srcRect/>
          <a:stretch>
            <a:fillRect/>
          </a:stretch>
        </p:blipFill>
        <p:spPr bwMode="auto">
          <a:xfrm>
            <a:off x="2483768" y="3284984"/>
            <a:ext cx="4104456" cy="3074380"/>
          </a:xfrm>
          <a:prstGeom prst="rect">
            <a:avLst/>
          </a:prstGeom>
          <a:noFill/>
          <a:ln w="25400">
            <a:solidFill>
              <a:schemeClr val="accent1"/>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p:cTn id="7" dur="500" fill="hold"/>
                                        <p:tgtEl>
                                          <p:spTgt spid="8"/>
                                        </p:tgtEl>
                                        <p:attrNameLst>
                                          <p:attrName>ppt_w</p:attrName>
                                        </p:attrNameLst>
                                      </p:cBhvr>
                                      <p:tavLst>
                                        <p:tav tm="0">
                                          <p:val>
                                            <p:fltVal val="0"/>
                                          </p:val>
                                        </p:tav>
                                        <p:tav tm="100000">
                                          <p:val>
                                            <p:strVal val="#ppt_w"/>
                                          </p:val>
                                        </p:tav>
                                      </p:tavLst>
                                    </p:anim>
                                    <p:anim calcmode="lin" valueType="num">
                                      <p:cBhvr>
                                        <p:cTn id="8" dur="500" fill="hold"/>
                                        <p:tgtEl>
                                          <p:spTgt spid="8"/>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1" presetClass="entr" presetSubtype="4" fill="hold" nodeType="clickEffect">
                                  <p:stCondLst>
                                    <p:cond delay="0"/>
                                  </p:stCondLst>
                                  <p:childTnLst>
                                    <p:set>
                                      <p:cBhvr>
                                        <p:cTn id="12" dur="1" fill="hold">
                                          <p:stCondLst>
                                            <p:cond delay="0"/>
                                          </p:stCondLst>
                                        </p:cTn>
                                        <p:tgtEl>
                                          <p:spTgt spid="25601"/>
                                        </p:tgtEl>
                                        <p:attrNameLst>
                                          <p:attrName>style.visibility</p:attrName>
                                        </p:attrNameLst>
                                      </p:cBhvr>
                                      <p:to>
                                        <p:strVal val="visible"/>
                                      </p:to>
                                    </p:set>
                                    <p:animEffect transition="in" filter="wheel(4)">
                                      <p:cBhvr>
                                        <p:cTn id="13" dur="2000"/>
                                        <p:tgtEl>
                                          <p:spTgt spid="25601"/>
                                        </p:tgtEl>
                                      </p:cBhvr>
                                    </p:animEffect>
                                  </p:childTnLst>
                                </p:cTn>
                              </p:par>
                            </p:childTnLst>
                          </p:cTn>
                        </p:par>
                      </p:childTnLst>
                    </p:cTn>
                  </p:par>
                  <p:par>
                    <p:cTn id="14" fill="hold">
                      <p:stCondLst>
                        <p:cond delay="indefinite"/>
                      </p:stCondLst>
                      <p:childTnLst>
                        <p:par>
                          <p:cTn id="15" fill="hold">
                            <p:stCondLst>
                              <p:cond delay="0"/>
                            </p:stCondLst>
                            <p:childTnLst>
                              <p:par>
                                <p:cTn id="16" presetID="53" presetClass="entr" presetSubtype="0" fill="hold" nodeType="clickEffect">
                                  <p:stCondLst>
                                    <p:cond delay="0"/>
                                  </p:stCondLst>
                                  <p:childTnLst>
                                    <p:set>
                                      <p:cBhvr>
                                        <p:cTn id="17" dur="1" fill="hold">
                                          <p:stCondLst>
                                            <p:cond delay="0"/>
                                          </p:stCondLst>
                                        </p:cTn>
                                        <p:tgtEl>
                                          <p:spTgt spid="4">
                                            <p:txEl>
                                              <p:pRg st="0" end="0"/>
                                            </p:txEl>
                                          </p:spTgt>
                                        </p:tgtEl>
                                        <p:attrNameLst>
                                          <p:attrName>style.visibility</p:attrName>
                                        </p:attrNameLst>
                                      </p:cBhvr>
                                      <p:to>
                                        <p:strVal val="visible"/>
                                      </p:to>
                                    </p:set>
                                    <p:anim calcmode="lin" valueType="num">
                                      <p:cBhvr>
                                        <p:cTn id="18" dur="500" fill="hold"/>
                                        <p:tgtEl>
                                          <p:spTgt spid="4">
                                            <p:txEl>
                                              <p:pRg st="0" end="0"/>
                                            </p:txEl>
                                          </p:spTgt>
                                        </p:tgtEl>
                                        <p:attrNameLst>
                                          <p:attrName>ppt_w</p:attrName>
                                        </p:attrNameLst>
                                      </p:cBhvr>
                                      <p:tavLst>
                                        <p:tav tm="0">
                                          <p:val>
                                            <p:fltVal val="0"/>
                                          </p:val>
                                        </p:tav>
                                        <p:tav tm="100000">
                                          <p:val>
                                            <p:strVal val="#ppt_w"/>
                                          </p:val>
                                        </p:tav>
                                      </p:tavLst>
                                    </p:anim>
                                    <p:anim calcmode="lin" valueType="num">
                                      <p:cBhvr>
                                        <p:cTn id="19" dur="500" fill="hold"/>
                                        <p:tgtEl>
                                          <p:spTgt spid="4">
                                            <p:txEl>
                                              <p:pRg st="0" end="0"/>
                                            </p:txEl>
                                          </p:spTgt>
                                        </p:tgtEl>
                                        <p:attrNameLst>
                                          <p:attrName>ppt_h</p:attrName>
                                        </p:attrNameLst>
                                      </p:cBhvr>
                                      <p:tavLst>
                                        <p:tav tm="0">
                                          <p:val>
                                            <p:fltVal val="0"/>
                                          </p:val>
                                        </p:tav>
                                        <p:tav tm="100000">
                                          <p:val>
                                            <p:strVal val="#ppt_h"/>
                                          </p:val>
                                        </p:tav>
                                      </p:tavLst>
                                    </p:anim>
                                    <p:animEffect transition="in" filter="fade">
                                      <p:cBhvr>
                                        <p:cTn id="20" dur="500"/>
                                        <p:tgtEl>
                                          <p:spTgt spid="4">
                                            <p:txEl>
                                              <p:pRg st="0" end="0"/>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53" presetClass="entr" presetSubtype="0" fill="hold" nodeType="clickEffect">
                                  <p:stCondLst>
                                    <p:cond delay="0"/>
                                  </p:stCondLst>
                                  <p:childTnLst>
                                    <p:set>
                                      <p:cBhvr>
                                        <p:cTn id="24" dur="1" fill="hold">
                                          <p:stCondLst>
                                            <p:cond delay="0"/>
                                          </p:stCondLst>
                                        </p:cTn>
                                        <p:tgtEl>
                                          <p:spTgt spid="4">
                                            <p:txEl>
                                              <p:pRg st="1" end="1"/>
                                            </p:txEl>
                                          </p:spTgt>
                                        </p:tgtEl>
                                        <p:attrNameLst>
                                          <p:attrName>style.visibility</p:attrName>
                                        </p:attrNameLst>
                                      </p:cBhvr>
                                      <p:to>
                                        <p:strVal val="visible"/>
                                      </p:to>
                                    </p:set>
                                    <p:anim calcmode="lin" valueType="num">
                                      <p:cBhvr>
                                        <p:cTn id="25" dur="500" fill="hold"/>
                                        <p:tgtEl>
                                          <p:spTgt spid="4">
                                            <p:txEl>
                                              <p:pRg st="1" end="1"/>
                                            </p:txEl>
                                          </p:spTgt>
                                        </p:tgtEl>
                                        <p:attrNameLst>
                                          <p:attrName>ppt_w</p:attrName>
                                        </p:attrNameLst>
                                      </p:cBhvr>
                                      <p:tavLst>
                                        <p:tav tm="0">
                                          <p:val>
                                            <p:fltVal val="0"/>
                                          </p:val>
                                        </p:tav>
                                        <p:tav tm="100000">
                                          <p:val>
                                            <p:strVal val="#ppt_w"/>
                                          </p:val>
                                        </p:tav>
                                      </p:tavLst>
                                    </p:anim>
                                    <p:anim calcmode="lin" valueType="num">
                                      <p:cBhvr>
                                        <p:cTn id="26" dur="500" fill="hold"/>
                                        <p:tgtEl>
                                          <p:spTgt spid="4">
                                            <p:txEl>
                                              <p:pRg st="1" end="1"/>
                                            </p:txEl>
                                          </p:spTgt>
                                        </p:tgtEl>
                                        <p:attrNameLst>
                                          <p:attrName>ppt_h</p:attrName>
                                        </p:attrNameLst>
                                      </p:cBhvr>
                                      <p:tavLst>
                                        <p:tav tm="0">
                                          <p:val>
                                            <p:fltVal val="0"/>
                                          </p:val>
                                        </p:tav>
                                        <p:tav tm="100000">
                                          <p:val>
                                            <p:strVal val="#ppt_h"/>
                                          </p:val>
                                        </p:tav>
                                      </p:tavLst>
                                    </p:anim>
                                    <p:animEffect transition="in" filter="fade">
                                      <p:cBhvr>
                                        <p:cTn id="27" dur="500"/>
                                        <p:tgtEl>
                                          <p:spTgt spid="4">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323528" y="260648"/>
            <a:ext cx="8424936" cy="576064"/>
          </a:xfrm>
        </p:spPr>
        <p:txBody>
          <a:bodyPr>
            <a:noAutofit/>
          </a:bodyPr>
          <a:lstStyle/>
          <a:p>
            <a:pPr fontAlgn="base"/>
            <a:r>
              <a:rPr lang="it-IT" sz="4000" b="1" dirty="0" smtClean="0">
                <a:solidFill>
                  <a:srgbClr val="FF0000"/>
                </a:solidFill>
              </a:rPr>
              <a:t/>
            </a:r>
            <a:br>
              <a:rPr lang="it-IT" sz="4000" b="1" dirty="0" smtClean="0">
                <a:solidFill>
                  <a:srgbClr val="FF0000"/>
                </a:solidFill>
              </a:rPr>
            </a:br>
            <a:r>
              <a:rPr lang="it-IT" sz="4000" b="1" dirty="0" smtClean="0">
                <a:solidFill>
                  <a:srgbClr val="FF0000"/>
                </a:solidFill>
              </a:rPr>
              <a:t>Adolescenza e lavoro</a:t>
            </a:r>
            <a:br>
              <a:rPr lang="it-IT" sz="4000" b="1" dirty="0" smtClean="0">
                <a:solidFill>
                  <a:srgbClr val="FF0000"/>
                </a:solidFill>
              </a:rPr>
            </a:br>
            <a:endParaRPr lang="it-IT" sz="4000" b="1" dirty="0">
              <a:solidFill>
                <a:srgbClr val="FF0000"/>
              </a:solidFill>
            </a:endParaRPr>
          </a:p>
        </p:txBody>
      </p:sp>
      <p:sp>
        <p:nvSpPr>
          <p:cNvPr id="4" name="CasellaDiTesto 3"/>
          <p:cNvSpPr txBox="1"/>
          <p:nvPr/>
        </p:nvSpPr>
        <p:spPr>
          <a:xfrm>
            <a:off x="395536" y="1412776"/>
            <a:ext cx="8352928" cy="1631216"/>
          </a:xfrm>
          <a:prstGeom prst="rect">
            <a:avLst/>
          </a:prstGeom>
          <a:solidFill>
            <a:srgbClr val="FFFF00"/>
          </a:solidFill>
          <a:ln w="25400">
            <a:solidFill>
              <a:schemeClr val="accent1"/>
            </a:solidFill>
          </a:ln>
        </p:spPr>
        <p:txBody>
          <a:bodyPr wrap="square" rtlCol="0">
            <a:spAutoFit/>
          </a:bodyPr>
          <a:lstStyle/>
          <a:p>
            <a:pPr algn="just"/>
            <a:r>
              <a:rPr lang="it-IT" sz="2000" b="1" dirty="0" smtClean="0">
                <a:solidFill>
                  <a:srgbClr val="FF0000"/>
                </a:solidFill>
              </a:rPr>
              <a:t>In piena era tecnologica </a:t>
            </a:r>
            <a:r>
              <a:rPr lang="it-IT" sz="2000" dirty="0" smtClean="0"/>
              <a:t>è molto semplice creare un profilo in un social network o un negozio online in cui mostrare e vendere le proprie creazioni.</a:t>
            </a:r>
          </a:p>
          <a:p>
            <a:pPr algn="just"/>
            <a:r>
              <a:rPr lang="it-IT" sz="2000" b="1" dirty="0" smtClean="0">
                <a:solidFill>
                  <a:srgbClr val="FF0000"/>
                </a:solidFill>
              </a:rPr>
              <a:t>Se un adolescente </a:t>
            </a:r>
            <a:r>
              <a:rPr lang="it-IT" sz="2000" dirty="0" smtClean="0"/>
              <a:t>è portato per la pittura, falegnameria, artigianato, disegno, può creare i propri lavori manuali e artigianali e venderli tramite Internet per avere delle entrate extra.</a:t>
            </a:r>
            <a:endParaRPr lang="it-IT" sz="2000" dirty="0"/>
          </a:p>
        </p:txBody>
      </p:sp>
      <p:sp>
        <p:nvSpPr>
          <p:cNvPr id="6" name="Segnaposto data 5"/>
          <p:cNvSpPr>
            <a:spLocks noGrp="1"/>
          </p:cNvSpPr>
          <p:nvPr>
            <p:ph type="dt" sz="half" idx="10"/>
          </p:nvPr>
        </p:nvSpPr>
        <p:spPr/>
        <p:txBody>
          <a:bodyPr/>
          <a:lstStyle/>
          <a:p>
            <a:fld id="{3D2E7A1A-67D8-45E5-9B8F-B78ED2FB6041}" type="datetime1">
              <a:rPr lang="it-IT" smtClean="0"/>
              <a:pPr/>
              <a:t>27/09/2019</a:t>
            </a:fld>
            <a:endParaRPr lang="it-IT"/>
          </a:p>
        </p:txBody>
      </p:sp>
      <p:sp>
        <p:nvSpPr>
          <p:cNvPr id="7" name="Segnaposto numero diapositiva 6"/>
          <p:cNvSpPr>
            <a:spLocks noGrp="1"/>
          </p:cNvSpPr>
          <p:nvPr>
            <p:ph type="sldNum" sz="quarter" idx="12"/>
          </p:nvPr>
        </p:nvSpPr>
        <p:spPr/>
        <p:txBody>
          <a:bodyPr/>
          <a:lstStyle/>
          <a:p>
            <a:fld id="{A18B746F-5C65-4800-B6B2-3BAE1FA58094}" type="slidenum">
              <a:rPr lang="it-IT" smtClean="0"/>
              <a:pPr/>
              <a:t>11</a:t>
            </a:fld>
            <a:endParaRPr lang="it-IT"/>
          </a:p>
        </p:txBody>
      </p:sp>
      <p:sp>
        <p:nvSpPr>
          <p:cNvPr id="8" name="CasellaDiTesto 7"/>
          <p:cNvSpPr txBox="1"/>
          <p:nvPr/>
        </p:nvSpPr>
        <p:spPr>
          <a:xfrm>
            <a:off x="395536" y="836713"/>
            <a:ext cx="8352928" cy="369332"/>
          </a:xfrm>
          <a:prstGeom prst="rect">
            <a:avLst/>
          </a:prstGeom>
          <a:noFill/>
        </p:spPr>
        <p:txBody>
          <a:bodyPr wrap="square" rtlCol="0">
            <a:spAutoFit/>
          </a:bodyPr>
          <a:lstStyle/>
          <a:p>
            <a:pPr algn="ctr"/>
            <a:r>
              <a:rPr lang="it-IT" b="1" dirty="0" smtClean="0">
                <a:solidFill>
                  <a:srgbClr val="0070C0"/>
                </a:solidFill>
              </a:rPr>
              <a:t>Manualità e artigianato</a:t>
            </a:r>
            <a:endParaRPr lang="it-IT" dirty="0">
              <a:solidFill>
                <a:srgbClr val="0070C0"/>
              </a:solidFill>
            </a:endParaRPr>
          </a:p>
        </p:txBody>
      </p:sp>
      <p:pic>
        <p:nvPicPr>
          <p:cNvPr id="24577" name="Picture 1" descr="C:\Users\Master\Desktop\Lavoro\la11.jpg"/>
          <p:cNvPicPr>
            <a:picLocks noChangeAspect="1" noChangeArrowheads="1"/>
          </p:cNvPicPr>
          <p:nvPr/>
        </p:nvPicPr>
        <p:blipFill>
          <a:blip r:embed="rId2" cstate="print"/>
          <a:srcRect/>
          <a:stretch>
            <a:fillRect/>
          </a:stretch>
        </p:blipFill>
        <p:spPr bwMode="auto">
          <a:xfrm>
            <a:off x="2051720" y="3212976"/>
            <a:ext cx="5205880" cy="2952328"/>
          </a:xfrm>
          <a:prstGeom prst="rect">
            <a:avLst/>
          </a:prstGeom>
          <a:noFill/>
          <a:ln w="25400">
            <a:solidFill>
              <a:schemeClr val="accent1"/>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p:cTn id="7" dur="500" fill="hold"/>
                                        <p:tgtEl>
                                          <p:spTgt spid="8"/>
                                        </p:tgtEl>
                                        <p:attrNameLst>
                                          <p:attrName>ppt_w</p:attrName>
                                        </p:attrNameLst>
                                      </p:cBhvr>
                                      <p:tavLst>
                                        <p:tav tm="0">
                                          <p:val>
                                            <p:fltVal val="0"/>
                                          </p:val>
                                        </p:tav>
                                        <p:tav tm="100000">
                                          <p:val>
                                            <p:strVal val="#ppt_w"/>
                                          </p:val>
                                        </p:tav>
                                      </p:tavLst>
                                    </p:anim>
                                    <p:anim calcmode="lin" valueType="num">
                                      <p:cBhvr>
                                        <p:cTn id="8" dur="500" fill="hold"/>
                                        <p:tgtEl>
                                          <p:spTgt spid="8"/>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1" presetClass="entr" presetSubtype="4" fill="hold" nodeType="clickEffect">
                                  <p:stCondLst>
                                    <p:cond delay="0"/>
                                  </p:stCondLst>
                                  <p:childTnLst>
                                    <p:set>
                                      <p:cBhvr>
                                        <p:cTn id="12" dur="1" fill="hold">
                                          <p:stCondLst>
                                            <p:cond delay="0"/>
                                          </p:stCondLst>
                                        </p:cTn>
                                        <p:tgtEl>
                                          <p:spTgt spid="24577"/>
                                        </p:tgtEl>
                                        <p:attrNameLst>
                                          <p:attrName>style.visibility</p:attrName>
                                        </p:attrNameLst>
                                      </p:cBhvr>
                                      <p:to>
                                        <p:strVal val="visible"/>
                                      </p:to>
                                    </p:set>
                                    <p:animEffect transition="in" filter="wheel(4)">
                                      <p:cBhvr>
                                        <p:cTn id="13" dur="2000"/>
                                        <p:tgtEl>
                                          <p:spTgt spid="24577"/>
                                        </p:tgtEl>
                                      </p:cBhvr>
                                    </p:animEffect>
                                  </p:childTnLst>
                                </p:cTn>
                              </p:par>
                            </p:childTnLst>
                          </p:cTn>
                        </p:par>
                      </p:childTnLst>
                    </p:cTn>
                  </p:par>
                  <p:par>
                    <p:cTn id="14" fill="hold">
                      <p:stCondLst>
                        <p:cond delay="indefinite"/>
                      </p:stCondLst>
                      <p:childTnLst>
                        <p:par>
                          <p:cTn id="15" fill="hold">
                            <p:stCondLst>
                              <p:cond delay="0"/>
                            </p:stCondLst>
                            <p:childTnLst>
                              <p:par>
                                <p:cTn id="16" presetID="53" presetClass="entr" presetSubtype="0" fill="hold" nodeType="clickEffect">
                                  <p:stCondLst>
                                    <p:cond delay="0"/>
                                  </p:stCondLst>
                                  <p:childTnLst>
                                    <p:set>
                                      <p:cBhvr>
                                        <p:cTn id="17" dur="1" fill="hold">
                                          <p:stCondLst>
                                            <p:cond delay="0"/>
                                          </p:stCondLst>
                                        </p:cTn>
                                        <p:tgtEl>
                                          <p:spTgt spid="4">
                                            <p:txEl>
                                              <p:pRg st="0" end="0"/>
                                            </p:txEl>
                                          </p:spTgt>
                                        </p:tgtEl>
                                        <p:attrNameLst>
                                          <p:attrName>style.visibility</p:attrName>
                                        </p:attrNameLst>
                                      </p:cBhvr>
                                      <p:to>
                                        <p:strVal val="visible"/>
                                      </p:to>
                                    </p:set>
                                    <p:anim calcmode="lin" valueType="num">
                                      <p:cBhvr>
                                        <p:cTn id="18" dur="500" fill="hold"/>
                                        <p:tgtEl>
                                          <p:spTgt spid="4">
                                            <p:txEl>
                                              <p:pRg st="0" end="0"/>
                                            </p:txEl>
                                          </p:spTgt>
                                        </p:tgtEl>
                                        <p:attrNameLst>
                                          <p:attrName>ppt_w</p:attrName>
                                        </p:attrNameLst>
                                      </p:cBhvr>
                                      <p:tavLst>
                                        <p:tav tm="0">
                                          <p:val>
                                            <p:fltVal val="0"/>
                                          </p:val>
                                        </p:tav>
                                        <p:tav tm="100000">
                                          <p:val>
                                            <p:strVal val="#ppt_w"/>
                                          </p:val>
                                        </p:tav>
                                      </p:tavLst>
                                    </p:anim>
                                    <p:anim calcmode="lin" valueType="num">
                                      <p:cBhvr>
                                        <p:cTn id="19" dur="500" fill="hold"/>
                                        <p:tgtEl>
                                          <p:spTgt spid="4">
                                            <p:txEl>
                                              <p:pRg st="0" end="0"/>
                                            </p:txEl>
                                          </p:spTgt>
                                        </p:tgtEl>
                                        <p:attrNameLst>
                                          <p:attrName>ppt_h</p:attrName>
                                        </p:attrNameLst>
                                      </p:cBhvr>
                                      <p:tavLst>
                                        <p:tav tm="0">
                                          <p:val>
                                            <p:fltVal val="0"/>
                                          </p:val>
                                        </p:tav>
                                        <p:tav tm="100000">
                                          <p:val>
                                            <p:strVal val="#ppt_h"/>
                                          </p:val>
                                        </p:tav>
                                      </p:tavLst>
                                    </p:anim>
                                    <p:animEffect transition="in" filter="fade">
                                      <p:cBhvr>
                                        <p:cTn id="20" dur="500"/>
                                        <p:tgtEl>
                                          <p:spTgt spid="4">
                                            <p:txEl>
                                              <p:pRg st="0" end="0"/>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53" presetClass="entr" presetSubtype="0" fill="hold" nodeType="clickEffect">
                                  <p:stCondLst>
                                    <p:cond delay="0"/>
                                  </p:stCondLst>
                                  <p:childTnLst>
                                    <p:set>
                                      <p:cBhvr>
                                        <p:cTn id="24" dur="1" fill="hold">
                                          <p:stCondLst>
                                            <p:cond delay="0"/>
                                          </p:stCondLst>
                                        </p:cTn>
                                        <p:tgtEl>
                                          <p:spTgt spid="4">
                                            <p:txEl>
                                              <p:pRg st="1" end="1"/>
                                            </p:txEl>
                                          </p:spTgt>
                                        </p:tgtEl>
                                        <p:attrNameLst>
                                          <p:attrName>style.visibility</p:attrName>
                                        </p:attrNameLst>
                                      </p:cBhvr>
                                      <p:to>
                                        <p:strVal val="visible"/>
                                      </p:to>
                                    </p:set>
                                    <p:anim calcmode="lin" valueType="num">
                                      <p:cBhvr>
                                        <p:cTn id="25" dur="500" fill="hold"/>
                                        <p:tgtEl>
                                          <p:spTgt spid="4">
                                            <p:txEl>
                                              <p:pRg st="1" end="1"/>
                                            </p:txEl>
                                          </p:spTgt>
                                        </p:tgtEl>
                                        <p:attrNameLst>
                                          <p:attrName>ppt_w</p:attrName>
                                        </p:attrNameLst>
                                      </p:cBhvr>
                                      <p:tavLst>
                                        <p:tav tm="0">
                                          <p:val>
                                            <p:fltVal val="0"/>
                                          </p:val>
                                        </p:tav>
                                        <p:tav tm="100000">
                                          <p:val>
                                            <p:strVal val="#ppt_w"/>
                                          </p:val>
                                        </p:tav>
                                      </p:tavLst>
                                    </p:anim>
                                    <p:anim calcmode="lin" valueType="num">
                                      <p:cBhvr>
                                        <p:cTn id="26" dur="500" fill="hold"/>
                                        <p:tgtEl>
                                          <p:spTgt spid="4">
                                            <p:txEl>
                                              <p:pRg st="1" end="1"/>
                                            </p:txEl>
                                          </p:spTgt>
                                        </p:tgtEl>
                                        <p:attrNameLst>
                                          <p:attrName>ppt_h</p:attrName>
                                        </p:attrNameLst>
                                      </p:cBhvr>
                                      <p:tavLst>
                                        <p:tav tm="0">
                                          <p:val>
                                            <p:fltVal val="0"/>
                                          </p:val>
                                        </p:tav>
                                        <p:tav tm="100000">
                                          <p:val>
                                            <p:strVal val="#ppt_h"/>
                                          </p:val>
                                        </p:tav>
                                      </p:tavLst>
                                    </p:anim>
                                    <p:animEffect transition="in" filter="fade">
                                      <p:cBhvr>
                                        <p:cTn id="27" dur="500"/>
                                        <p:tgtEl>
                                          <p:spTgt spid="4">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323528" y="260648"/>
            <a:ext cx="8424936" cy="576064"/>
          </a:xfrm>
        </p:spPr>
        <p:txBody>
          <a:bodyPr>
            <a:noAutofit/>
          </a:bodyPr>
          <a:lstStyle/>
          <a:p>
            <a:pPr fontAlgn="base"/>
            <a:r>
              <a:rPr lang="it-IT" sz="4000" b="1" dirty="0" smtClean="0">
                <a:solidFill>
                  <a:srgbClr val="FF0000"/>
                </a:solidFill>
              </a:rPr>
              <a:t/>
            </a:r>
            <a:br>
              <a:rPr lang="it-IT" sz="4000" b="1" dirty="0" smtClean="0">
                <a:solidFill>
                  <a:srgbClr val="FF0000"/>
                </a:solidFill>
              </a:rPr>
            </a:br>
            <a:r>
              <a:rPr lang="it-IT" sz="4000" b="1" dirty="0" smtClean="0">
                <a:solidFill>
                  <a:srgbClr val="FF0000"/>
                </a:solidFill>
              </a:rPr>
              <a:t>Adolescenza e lavoro</a:t>
            </a:r>
            <a:br>
              <a:rPr lang="it-IT" sz="4000" b="1" dirty="0" smtClean="0">
                <a:solidFill>
                  <a:srgbClr val="FF0000"/>
                </a:solidFill>
              </a:rPr>
            </a:br>
            <a:endParaRPr lang="it-IT" sz="4000" b="1" dirty="0">
              <a:solidFill>
                <a:srgbClr val="FF0000"/>
              </a:solidFill>
            </a:endParaRPr>
          </a:p>
        </p:txBody>
      </p:sp>
      <p:sp>
        <p:nvSpPr>
          <p:cNvPr id="4" name="CasellaDiTesto 3"/>
          <p:cNvSpPr txBox="1"/>
          <p:nvPr/>
        </p:nvSpPr>
        <p:spPr>
          <a:xfrm>
            <a:off x="395536" y="1412776"/>
            <a:ext cx="8352928" cy="2246769"/>
          </a:xfrm>
          <a:prstGeom prst="rect">
            <a:avLst/>
          </a:prstGeom>
          <a:solidFill>
            <a:srgbClr val="FFFF00"/>
          </a:solidFill>
          <a:ln w="25400">
            <a:solidFill>
              <a:schemeClr val="accent1"/>
            </a:solidFill>
          </a:ln>
        </p:spPr>
        <p:txBody>
          <a:bodyPr wrap="square" rtlCol="0">
            <a:spAutoFit/>
          </a:bodyPr>
          <a:lstStyle/>
          <a:p>
            <a:pPr algn="just"/>
            <a:r>
              <a:rPr lang="it-IT" sz="2000" b="1" dirty="0" smtClean="0">
                <a:solidFill>
                  <a:srgbClr val="FF0000"/>
                </a:solidFill>
              </a:rPr>
              <a:t>Gli adolescenti </a:t>
            </a:r>
            <a:r>
              <a:rPr lang="it-IT" sz="2000" dirty="0" smtClean="0"/>
              <a:t>devono essere sempre accompagnati ai colloqui di lavoro almeno da una figura genitoriale. I minori sono molto soggetti ad essere ingannati con un’offerta fraudolenta o con condizioni che non corrispondano a ciò che è stato offerto in principio.</a:t>
            </a:r>
          </a:p>
          <a:p>
            <a:pPr algn="just"/>
            <a:r>
              <a:rPr lang="it-IT" sz="2000" b="1" dirty="0" smtClean="0">
                <a:solidFill>
                  <a:srgbClr val="FF0000"/>
                </a:solidFill>
              </a:rPr>
              <a:t>È</a:t>
            </a:r>
            <a:r>
              <a:rPr lang="it-IT" sz="2000" b="1" i="1" dirty="0" smtClean="0">
                <a:solidFill>
                  <a:srgbClr val="FF0000"/>
                </a:solidFill>
              </a:rPr>
              <a:t> </a:t>
            </a:r>
            <a:r>
              <a:rPr lang="it-IT" sz="2000" b="1" dirty="0" smtClean="0">
                <a:solidFill>
                  <a:srgbClr val="FF0000"/>
                </a:solidFill>
              </a:rPr>
              <a:t>responsabilità dei genitori</a:t>
            </a:r>
            <a:r>
              <a:rPr lang="it-IT" sz="2000" dirty="0" smtClean="0"/>
              <a:t>, tutori o qualche adulto responsabile accompagnare il minore alle interviste di lavoro e verificare quale sarà effettivamente il luogo di lavoro e le sue condizioni.</a:t>
            </a:r>
            <a:endParaRPr lang="it-IT" sz="2000" dirty="0"/>
          </a:p>
        </p:txBody>
      </p:sp>
      <p:sp>
        <p:nvSpPr>
          <p:cNvPr id="6" name="Segnaposto data 5"/>
          <p:cNvSpPr>
            <a:spLocks noGrp="1"/>
          </p:cNvSpPr>
          <p:nvPr>
            <p:ph type="dt" sz="half" idx="10"/>
          </p:nvPr>
        </p:nvSpPr>
        <p:spPr/>
        <p:txBody>
          <a:bodyPr/>
          <a:lstStyle/>
          <a:p>
            <a:fld id="{BB9E4875-2623-4D1E-8D59-942E64AD85F2}" type="datetime1">
              <a:rPr lang="it-IT" smtClean="0"/>
              <a:pPr/>
              <a:t>27/09/2019</a:t>
            </a:fld>
            <a:endParaRPr lang="it-IT"/>
          </a:p>
        </p:txBody>
      </p:sp>
      <p:sp>
        <p:nvSpPr>
          <p:cNvPr id="7" name="Segnaposto numero diapositiva 6"/>
          <p:cNvSpPr>
            <a:spLocks noGrp="1"/>
          </p:cNvSpPr>
          <p:nvPr>
            <p:ph type="sldNum" sz="quarter" idx="12"/>
          </p:nvPr>
        </p:nvSpPr>
        <p:spPr/>
        <p:txBody>
          <a:bodyPr/>
          <a:lstStyle/>
          <a:p>
            <a:fld id="{A18B746F-5C65-4800-B6B2-3BAE1FA58094}" type="slidenum">
              <a:rPr lang="it-IT" smtClean="0"/>
              <a:pPr/>
              <a:t>12</a:t>
            </a:fld>
            <a:endParaRPr lang="it-IT"/>
          </a:p>
        </p:txBody>
      </p:sp>
      <p:sp>
        <p:nvSpPr>
          <p:cNvPr id="8" name="CasellaDiTesto 7"/>
          <p:cNvSpPr txBox="1"/>
          <p:nvPr/>
        </p:nvSpPr>
        <p:spPr>
          <a:xfrm>
            <a:off x="395536" y="836713"/>
            <a:ext cx="8352928" cy="369332"/>
          </a:xfrm>
          <a:prstGeom prst="rect">
            <a:avLst/>
          </a:prstGeom>
          <a:noFill/>
        </p:spPr>
        <p:txBody>
          <a:bodyPr wrap="square" rtlCol="0">
            <a:spAutoFit/>
          </a:bodyPr>
          <a:lstStyle/>
          <a:p>
            <a:pPr algn="ctr"/>
            <a:r>
              <a:rPr lang="it-IT" b="1" dirty="0" smtClean="0">
                <a:solidFill>
                  <a:srgbClr val="0070C0"/>
                </a:solidFill>
              </a:rPr>
              <a:t>I minori, sempre accompagnati</a:t>
            </a:r>
            <a:endParaRPr lang="it-IT" dirty="0" smtClean="0">
              <a:solidFill>
                <a:srgbClr val="0070C0"/>
              </a:solidFill>
            </a:endParaRPr>
          </a:p>
        </p:txBody>
      </p:sp>
      <p:pic>
        <p:nvPicPr>
          <p:cNvPr id="23553" name="Picture 1" descr="C:\Users\Master\Desktop\Lavoro\la12.jpg"/>
          <p:cNvPicPr>
            <a:picLocks noChangeAspect="1" noChangeArrowheads="1"/>
          </p:cNvPicPr>
          <p:nvPr/>
        </p:nvPicPr>
        <p:blipFill>
          <a:blip r:embed="rId2" cstate="print"/>
          <a:srcRect/>
          <a:stretch>
            <a:fillRect/>
          </a:stretch>
        </p:blipFill>
        <p:spPr bwMode="auto">
          <a:xfrm>
            <a:off x="2483768" y="3861048"/>
            <a:ext cx="3888432" cy="2490811"/>
          </a:xfrm>
          <a:prstGeom prst="rect">
            <a:avLst/>
          </a:prstGeom>
          <a:noFill/>
          <a:ln w="25400">
            <a:solidFill>
              <a:schemeClr val="accent1"/>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p:cTn id="7" dur="500" fill="hold"/>
                                        <p:tgtEl>
                                          <p:spTgt spid="8"/>
                                        </p:tgtEl>
                                        <p:attrNameLst>
                                          <p:attrName>ppt_w</p:attrName>
                                        </p:attrNameLst>
                                      </p:cBhvr>
                                      <p:tavLst>
                                        <p:tav tm="0">
                                          <p:val>
                                            <p:fltVal val="0"/>
                                          </p:val>
                                        </p:tav>
                                        <p:tav tm="100000">
                                          <p:val>
                                            <p:strVal val="#ppt_w"/>
                                          </p:val>
                                        </p:tav>
                                      </p:tavLst>
                                    </p:anim>
                                    <p:anim calcmode="lin" valueType="num">
                                      <p:cBhvr>
                                        <p:cTn id="8" dur="500" fill="hold"/>
                                        <p:tgtEl>
                                          <p:spTgt spid="8"/>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1" presetClass="entr" presetSubtype="4" fill="hold" nodeType="clickEffect">
                                  <p:stCondLst>
                                    <p:cond delay="0"/>
                                  </p:stCondLst>
                                  <p:childTnLst>
                                    <p:set>
                                      <p:cBhvr>
                                        <p:cTn id="12" dur="1" fill="hold">
                                          <p:stCondLst>
                                            <p:cond delay="0"/>
                                          </p:stCondLst>
                                        </p:cTn>
                                        <p:tgtEl>
                                          <p:spTgt spid="23553"/>
                                        </p:tgtEl>
                                        <p:attrNameLst>
                                          <p:attrName>style.visibility</p:attrName>
                                        </p:attrNameLst>
                                      </p:cBhvr>
                                      <p:to>
                                        <p:strVal val="visible"/>
                                      </p:to>
                                    </p:set>
                                    <p:animEffect transition="in" filter="wheel(4)">
                                      <p:cBhvr>
                                        <p:cTn id="13" dur="2000"/>
                                        <p:tgtEl>
                                          <p:spTgt spid="23553"/>
                                        </p:tgtEl>
                                      </p:cBhvr>
                                    </p:animEffect>
                                  </p:childTnLst>
                                </p:cTn>
                              </p:par>
                            </p:childTnLst>
                          </p:cTn>
                        </p:par>
                      </p:childTnLst>
                    </p:cTn>
                  </p:par>
                  <p:par>
                    <p:cTn id="14" fill="hold">
                      <p:stCondLst>
                        <p:cond delay="indefinite"/>
                      </p:stCondLst>
                      <p:childTnLst>
                        <p:par>
                          <p:cTn id="15" fill="hold">
                            <p:stCondLst>
                              <p:cond delay="0"/>
                            </p:stCondLst>
                            <p:childTnLst>
                              <p:par>
                                <p:cTn id="16" presetID="53" presetClass="entr" presetSubtype="0" fill="hold" nodeType="clickEffect">
                                  <p:stCondLst>
                                    <p:cond delay="0"/>
                                  </p:stCondLst>
                                  <p:childTnLst>
                                    <p:set>
                                      <p:cBhvr>
                                        <p:cTn id="17" dur="1" fill="hold">
                                          <p:stCondLst>
                                            <p:cond delay="0"/>
                                          </p:stCondLst>
                                        </p:cTn>
                                        <p:tgtEl>
                                          <p:spTgt spid="4">
                                            <p:txEl>
                                              <p:pRg st="0" end="0"/>
                                            </p:txEl>
                                          </p:spTgt>
                                        </p:tgtEl>
                                        <p:attrNameLst>
                                          <p:attrName>style.visibility</p:attrName>
                                        </p:attrNameLst>
                                      </p:cBhvr>
                                      <p:to>
                                        <p:strVal val="visible"/>
                                      </p:to>
                                    </p:set>
                                    <p:anim calcmode="lin" valueType="num">
                                      <p:cBhvr>
                                        <p:cTn id="18" dur="500" fill="hold"/>
                                        <p:tgtEl>
                                          <p:spTgt spid="4">
                                            <p:txEl>
                                              <p:pRg st="0" end="0"/>
                                            </p:txEl>
                                          </p:spTgt>
                                        </p:tgtEl>
                                        <p:attrNameLst>
                                          <p:attrName>ppt_w</p:attrName>
                                        </p:attrNameLst>
                                      </p:cBhvr>
                                      <p:tavLst>
                                        <p:tav tm="0">
                                          <p:val>
                                            <p:fltVal val="0"/>
                                          </p:val>
                                        </p:tav>
                                        <p:tav tm="100000">
                                          <p:val>
                                            <p:strVal val="#ppt_w"/>
                                          </p:val>
                                        </p:tav>
                                      </p:tavLst>
                                    </p:anim>
                                    <p:anim calcmode="lin" valueType="num">
                                      <p:cBhvr>
                                        <p:cTn id="19" dur="500" fill="hold"/>
                                        <p:tgtEl>
                                          <p:spTgt spid="4">
                                            <p:txEl>
                                              <p:pRg st="0" end="0"/>
                                            </p:txEl>
                                          </p:spTgt>
                                        </p:tgtEl>
                                        <p:attrNameLst>
                                          <p:attrName>ppt_h</p:attrName>
                                        </p:attrNameLst>
                                      </p:cBhvr>
                                      <p:tavLst>
                                        <p:tav tm="0">
                                          <p:val>
                                            <p:fltVal val="0"/>
                                          </p:val>
                                        </p:tav>
                                        <p:tav tm="100000">
                                          <p:val>
                                            <p:strVal val="#ppt_h"/>
                                          </p:val>
                                        </p:tav>
                                      </p:tavLst>
                                    </p:anim>
                                    <p:animEffect transition="in" filter="fade">
                                      <p:cBhvr>
                                        <p:cTn id="20" dur="500"/>
                                        <p:tgtEl>
                                          <p:spTgt spid="4">
                                            <p:txEl>
                                              <p:pRg st="0" end="0"/>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53" presetClass="entr" presetSubtype="0" fill="hold" nodeType="clickEffect">
                                  <p:stCondLst>
                                    <p:cond delay="0"/>
                                  </p:stCondLst>
                                  <p:childTnLst>
                                    <p:set>
                                      <p:cBhvr>
                                        <p:cTn id="24" dur="1" fill="hold">
                                          <p:stCondLst>
                                            <p:cond delay="0"/>
                                          </p:stCondLst>
                                        </p:cTn>
                                        <p:tgtEl>
                                          <p:spTgt spid="4">
                                            <p:txEl>
                                              <p:pRg st="1" end="1"/>
                                            </p:txEl>
                                          </p:spTgt>
                                        </p:tgtEl>
                                        <p:attrNameLst>
                                          <p:attrName>style.visibility</p:attrName>
                                        </p:attrNameLst>
                                      </p:cBhvr>
                                      <p:to>
                                        <p:strVal val="visible"/>
                                      </p:to>
                                    </p:set>
                                    <p:anim calcmode="lin" valueType="num">
                                      <p:cBhvr>
                                        <p:cTn id="25" dur="500" fill="hold"/>
                                        <p:tgtEl>
                                          <p:spTgt spid="4">
                                            <p:txEl>
                                              <p:pRg st="1" end="1"/>
                                            </p:txEl>
                                          </p:spTgt>
                                        </p:tgtEl>
                                        <p:attrNameLst>
                                          <p:attrName>ppt_w</p:attrName>
                                        </p:attrNameLst>
                                      </p:cBhvr>
                                      <p:tavLst>
                                        <p:tav tm="0">
                                          <p:val>
                                            <p:fltVal val="0"/>
                                          </p:val>
                                        </p:tav>
                                        <p:tav tm="100000">
                                          <p:val>
                                            <p:strVal val="#ppt_w"/>
                                          </p:val>
                                        </p:tav>
                                      </p:tavLst>
                                    </p:anim>
                                    <p:anim calcmode="lin" valueType="num">
                                      <p:cBhvr>
                                        <p:cTn id="26" dur="500" fill="hold"/>
                                        <p:tgtEl>
                                          <p:spTgt spid="4">
                                            <p:txEl>
                                              <p:pRg st="1" end="1"/>
                                            </p:txEl>
                                          </p:spTgt>
                                        </p:tgtEl>
                                        <p:attrNameLst>
                                          <p:attrName>ppt_h</p:attrName>
                                        </p:attrNameLst>
                                      </p:cBhvr>
                                      <p:tavLst>
                                        <p:tav tm="0">
                                          <p:val>
                                            <p:fltVal val="0"/>
                                          </p:val>
                                        </p:tav>
                                        <p:tav tm="100000">
                                          <p:val>
                                            <p:strVal val="#ppt_h"/>
                                          </p:val>
                                        </p:tav>
                                      </p:tavLst>
                                    </p:anim>
                                    <p:animEffect transition="in" filter="fade">
                                      <p:cBhvr>
                                        <p:cTn id="27" dur="500"/>
                                        <p:tgtEl>
                                          <p:spTgt spid="4">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323528" y="260648"/>
            <a:ext cx="8424936" cy="576064"/>
          </a:xfrm>
        </p:spPr>
        <p:txBody>
          <a:bodyPr>
            <a:noAutofit/>
          </a:bodyPr>
          <a:lstStyle/>
          <a:p>
            <a:pPr fontAlgn="base"/>
            <a:r>
              <a:rPr lang="it-IT" sz="4000" b="1" dirty="0" smtClean="0">
                <a:solidFill>
                  <a:srgbClr val="FF0000"/>
                </a:solidFill>
              </a:rPr>
              <a:t/>
            </a:r>
            <a:br>
              <a:rPr lang="it-IT" sz="4000" b="1" dirty="0" smtClean="0">
                <a:solidFill>
                  <a:srgbClr val="FF0000"/>
                </a:solidFill>
              </a:rPr>
            </a:br>
            <a:r>
              <a:rPr lang="it-IT" sz="4000" b="1" dirty="0" smtClean="0">
                <a:solidFill>
                  <a:srgbClr val="FF0000"/>
                </a:solidFill>
              </a:rPr>
              <a:t>Adolescenza e lavoro</a:t>
            </a:r>
            <a:br>
              <a:rPr lang="it-IT" sz="4000" b="1" dirty="0" smtClean="0">
                <a:solidFill>
                  <a:srgbClr val="FF0000"/>
                </a:solidFill>
              </a:rPr>
            </a:br>
            <a:endParaRPr lang="it-IT" sz="4000" b="1" dirty="0">
              <a:solidFill>
                <a:srgbClr val="FF0000"/>
              </a:solidFill>
            </a:endParaRPr>
          </a:p>
        </p:txBody>
      </p:sp>
      <p:sp>
        <p:nvSpPr>
          <p:cNvPr id="4" name="CasellaDiTesto 3"/>
          <p:cNvSpPr txBox="1"/>
          <p:nvPr/>
        </p:nvSpPr>
        <p:spPr>
          <a:xfrm>
            <a:off x="395536" y="1412776"/>
            <a:ext cx="8352928" cy="1631216"/>
          </a:xfrm>
          <a:prstGeom prst="rect">
            <a:avLst/>
          </a:prstGeom>
          <a:solidFill>
            <a:srgbClr val="FFFF00"/>
          </a:solidFill>
          <a:ln w="25400">
            <a:solidFill>
              <a:schemeClr val="accent1"/>
            </a:solidFill>
          </a:ln>
        </p:spPr>
        <p:txBody>
          <a:bodyPr wrap="square" rtlCol="0">
            <a:spAutoFit/>
          </a:bodyPr>
          <a:lstStyle/>
          <a:p>
            <a:pPr algn="just"/>
            <a:r>
              <a:rPr lang="it-IT" sz="2000" b="1" dirty="0" smtClean="0">
                <a:solidFill>
                  <a:srgbClr val="FF0000"/>
                </a:solidFill>
              </a:rPr>
              <a:t>I minori devono lavorare </a:t>
            </a:r>
            <a:r>
              <a:rPr lang="it-IT" sz="2000" dirty="0" smtClean="0"/>
              <a:t>all’interno di un contratto legale che regola le proprie condizioni. </a:t>
            </a:r>
            <a:endParaRPr lang="it-IT" sz="2000" dirty="0" smtClean="0"/>
          </a:p>
          <a:p>
            <a:pPr algn="just"/>
            <a:r>
              <a:rPr lang="it-IT" sz="2000" b="1" dirty="0" smtClean="0">
                <a:solidFill>
                  <a:srgbClr val="FF0000"/>
                </a:solidFill>
              </a:rPr>
              <a:t>Nel </a:t>
            </a:r>
            <a:r>
              <a:rPr lang="it-IT" sz="2000" b="1" dirty="0" smtClean="0">
                <a:solidFill>
                  <a:srgbClr val="FF0000"/>
                </a:solidFill>
              </a:rPr>
              <a:t>momento in cui esiste uno sfruttamento </a:t>
            </a:r>
            <a:r>
              <a:rPr lang="it-IT" sz="2000" dirty="0" smtClean="0"/>
              <a:t>o inadempimento della legge, l’adolescente deve lasciare immediatamente quel lavoro e incluso attuare delle misure legali se lo ritiene necessario.</a:t>
            </a:r>
            <a:endParaRPr lang="it-IT" sz="2000" dirty="0"/>
          </a:p>
        </p:txBody>
      </p:sp>
      <p:sp>
        <p:nvSpPr>
          <p:cNvPr id="6" name="Segnaposto data 5"/>
          <p:cNvSpPr>
            <a:spLocks noGrp="1"/>
          </p:cNvSpPr>
          <p:nvPr>
            <p:ph type="dt" sz="half" idx="10"/>
          </p:nvPr>
        </p:nvSpPr>
        <p:spPr/>
        <p:txBody>
          <a:bodyPr/>
          <a:lstStyle/>
          <a:p>
            <a:fld id="{E12497E9-E3C4-4CF8-B71C-1D403C5D509D}" type="datetime1">
              <a:rPr lang="it-IT" smtClean="0"/>
              <a:pPr/>
              <a:t>27/09/2019</a:t>
            </a:fld>
            <a:endParaRPr lang="it-IT"/>
          </a:p>
        </p:txBody>
      </p:sp>
      <p:sp>
        <p:nvSpPr>
          <p:cNvPr id="7" name="Segnaposto numero diapositiva 6"/>
          <p:cNvSpPr>
            <a:spLocks noGrp="1"/>
          </p:cNvSpPr>
          <p:nvPr>
            <p:ph type="sldNum" sz="quarter" idx="12"/>
          </p:nvPr>
        </p:nvSpPr>
        <p:spPr/>
        <p:txBody>
          <a:bodyPr/>
          <a:lstStyle/>
          <a:p>
            <a:fld id="{A18B746F-5C65-4800-B6B2-3BAE1FA58094}" type="slidenum">
              <a:rPr lang="it-IT" smtClean="0"/>
              <a:pPr/>
              <a:t>13</a:t>
            </a:fld>
            <a:endParaRPr lang="it-IT"/>
          </a:p>
        </p:txBody>
      </p:sp>
      <p:sp>
        <p:nvSpPr>
          <p:cNvPr id="8" name="CasellaDiTesto 7"/>
          <p:cNvSpPr txBox="1"/>
          <p:nvPr/>
        </p:nvSpPr>
        <p:spPr>
          <a:xfrm>
            <a:off x="395536" y="836713"/>
            <a:ext cx="8352928" cy="369332"/>
          </a:xfrm>
          <a:prstGeom prst="rect">
            <a:avLst/>
          </a:prstGeom>
          <a:noFill/>
        </p:spPr>
        <p:txBody>
          <a:bodyPr wrap="square" rtlCol="0">
            <a:spAutoFit/>
          </a:bodyPr>
          <a:lstStyle/>
          <a:p>
            <a:pPr algn="ctr"/>
            <a:r>
              <a:rPr lang="it-IT" b="1" dirty="0" smtClean="0">
                <a:solidFill>
                  <a:srgbClr val="0070C0"/>
                </a:solidFill>
              </a:rPr>
              <a:t>Legalità prima di tutto</a:t>
            </a:r>
            <a:endParaRPr lang="it-IT" dirty="0">
              <a:solidFill>
                <a:srgbClr val="0070C0"/>
              </a:solidFill>
            </a:endParaRPr>
          </a:p>
        </p:txBody>
      </p:sp>
      <p:pic>
        <p:nvPicPr>
          <p:cNvPr id="22529" name="Picture 1" descr="C:\Users\Master\Desktop\Lavoro\la13.jpg"/>
          <p:cNvPicPr>
            <a:picLocks noChangeAspect="1" noChangeArrowheads="1"/>
          </p:cNvPicPr>
          <p:nvPr/>
        </p:nvPicPr>
        <p:blipFill>
          <a:blip r:embed="rId2" cstate="print"/>
          <a:srcRect/>
          <a:stretch>
            <a:fillRect/>
          </a:stretch>
        </p:blipFill>
        <p:spPr bwMode="auto">
          <a:xfrm>
            <a:off x="1403648" y="3212976"/>
            <a:ext cx="6370533" cy="2808312"/>
          </a:xfrm>
          <a:prstGeom prst="rect">
            <a:avLst/>
          </a:prstGeom>
          <a:noFill/>
          <a:ln w="25400">
            <a:solidFill>
              <a:schemeClr val="accent1"/>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p:cTn id="7" dur="500" fill="hold"/>
                                        <p:tgtEl>
                                          <p:spTgt spid="8"/>
                                        </p:tgtEl>
                                        <p:attrNameLst>
                                          <p:attrName>ppt_w</p:attrName>
                                        </p:attrNameLst>
                                      </p:cBhvr>
                                      <p:tavLst>
                                        <p:tav tm="0">
                                          <p:val>
                                            <p:fltVal val="0"/>
                                          </p:val>
                                        </p:tav>
                                        <p:tav tm="100000">
                                          <p:val>
                                            <p:strVal val="#ppt_w"/>
                                          </p:val>
                                        </p:tav>
                                      </p:tavLst>
                                    </p:anim>
                                    <p:anim calcmode="lin" valueType="num">
                                      <p:cBhvr>
                                        <p:cTn id="8" dur="500" fill="hold"/>
                                        <p:tgtEl>
                                          <p:spTgt spid="8"/>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1" presetClass="entr" presetSubtype="4" fill="hold" nodeType="clickEffect">
                                  <p:stCondLst>
                                    <p:cond delay="0"/>
                                  </p:stCondLst>
                                  <p:childTnLst>
                                    <p:set>
                                      <p:cBhvr>
                                        <p:cTn id="12" dur="1" fill="hold">
                                          <p:stCondLst>
                                            <p:cond delay="0"/>
                                          </p:stCondLst>
                                        </p:cTn>
                                        <p:tgtEl>
                                          <p:spTgt spid="22529"/>
                                        </p:tgtEl>
                                        <p:attrNameLst>
                                          <p:attrName>style.visibility</p:attrName>
                                        </p:attrNameLst>
                                      </p:cBhvr>
                                      <p:to>
                                        <p:strVal val="visible"/>
                                      </p:to>
                                    </p:set>
                                    <p:animEffect transition="in" filter="wheel(4)">
                                      <p:cBhvr>
                                        <p:cTn id="13" dur="2000"/>
                                        <p:tgtEl>
                                          <p:spTgt spid="22529"/>
                                        </p:tgtEl>
                                      </p:cBhvr>
                                    </p:animEffect>
                                  </p:childTnLst>
                                </p:cTn>
                              </p:par>
                            </p:childTnLst>
                          </p:cTn>
                        </p:par>
                      </p:childTnLst>
                    </p:cTn>
                  </p:par>
                  <p:par>
                    <p:cTn id="14" fill="hold">
                      <p:stCondLst>
                        <p:cond delay="indefinite"/>
                      </p:stCondLst>
                      <p:childTnLst>
                        <p:par>
                          <p:cTn id="15" fill="hold">
                            <p:stCondLst>
                              <p:cond delay="0"/>
                            </p:stCondLst>
                            <p:childTnLst>
                              <p:par>
                                <p:cTn id="16" presetID="53" presetClass="entr" presetSubtype="0" fill="hold" nodeType="clickEffect">
                                  <p:stCondLst>
                                    <p:cond delay="0"/>
                                  </p:stCondLst>
                                  <p:childTnLst>
                                    <p:set>
                                      <p:cBhvr>
                                        <p:cTn id="17" dur="1" fill="hold">
                                          <p:stCondLst>
                                            <p:cond delay="0"/>
                                          </p:stCondLst>
                                        </p:cTn>
                                        <p:tgtEl>
                                          <p:spTgt spid="4">
                                            <p:txEl>
                                              <p:pRg st="0" end="0"/>
                                            </p:txEl>
                                          </p:spTgt>
                                        </p:tgtEl>
                                        <p:attrNameLst>
                                          <p:attrName>style.visibility</p:attrName>
                                        </p:attrNameLst>
                                      </p:cBhvr>
                                      <p:to>
                                        <p:strVal val="visible"/>
                                      </p:to>
                                    </p:set>
                                    <p:anim calcmode="lin" valueType="num">
                                      <p:cBhvr>
                                        <p:cTn id="18" dur="500" fill="hold"/>
                                        <p:tgtEl>
                                          <p:spTgt spid="4">
                                            <p:txEl>
                                              <p:pRg st="0" end="0"/>
                                            </p:txEl>
                                          </p:spTgt>
                                        </p:tgtEl>
                                        <p:attrNameLst>
                                          <p:attrName>ppt_w</p:attrName>
                                        </p:attrNameLst>
                                      </p:cBhvr>
                                      <p:tavLst>
                                        <p:tav tm="0">
                                          <p:val>
                                            <p:fltVal val="0"/>
                                          </p:val>
                                        </p:tav>
                                        <p:tav tm="100000">
                                          <p:val>
                                            <p:strVal val="#ppt_w"/>
                                          </p:val>
                                        </p:tav>
                                      </p:tavLst>
                                    </p:anim>
                                    <p:anim calcmode="lin" valueType="num">
                                      <p:cBhvr>
                                        <p:cTn id="19" dur="500" fill="hold"/>
                                        <p:tgtEl>
                                          <p:spTgt spid="4">
                                            <p:txEl>
                                              <p:pRg st="0" end="0"/>
                                            </p:txEl>
                                          </p:spTgt>
                                        </p:tgtEl>
                                        <p:attrNameLst>
                                          <p:attrName>ppt_h</p:attrName>
                                        </p:attrNameLst>
                                      </p:cBhvr>
                                      <p:tavLst>
                                        <p:tav tm="0">
                                          <p:val>
                                            <p:fltVal val="0"/>
                                          </p:val>
                                        </p:tav>
                                        <p:tav tm="100000">
                                          <p:val>
                                            <p:strVal val="#ppt_h"/>
                                          </p:val>
                                        </p:tav>
                                      </p:tavLst>
                                    </p:anim>
                                    <p:animEffect transition="in" filter="fade">
                                      <p:cBhvr>
                                        <p:cTn id="20" dur="500"/>
                                        <p:tgtEl>
                                          <p:spTgt spid="4">
                                            <p:txEl>
                                              <p:pRg st="0" end="0"/>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53" presetClass="entr" presetSubtype="0" fill="hold" nodeType="clickEffect">
                                  <p:stCondLst>
                                    <p:cond delay="0"/>
                                  </p:stCondLst>
                                  <p:childTnLst>
                                    <p:set>
                                      <p:cBhvr>
                                        <p:cTn id="24" dur="1" fill="hold">
                                          <p:stCondLst>
                                            <p:cond delay="0"/>
                                          </p:stCondLst>
                                        </p:cTn>
                                        <p:tgtEl>
                                          <p:spTgt spid="4">
                                            <p:txEl>
                                              <p:pRg st="1" end="1"/>
                                            </p:txEl>
                                          </p:spTgt>
                                        </p:tgtEl>
                                        <p:attrNameLst>
                                          <p:attrName>style.visibility</p:attrName>
                                        </p:attrNameLst>
                                      </p:cBhvr>
                                      <p:to>
                                        <p:strVal val="visible"/>
                                      </p:to>
                                    </p:set>
                                    <p:anim calcmode="lin" valueType="num">
                                      <p:cBhvr>
                                        <p:cTn id="25" dur="500" fill="hold"/>
                                        <p:tgtEl>
                                          <p:spTgt spid="4">
                                            <p:txEl>
                                              <p:pRg st="1" end="1"/>
                                            </p:txEl>
                                          </p:spTgt>
                                        </p:tgtEl>
                                        <p:attrNameLst>
                                          <p:attrName>ppt_w</p:attrName>
                                        </p:attrNameLst>
                                      </p:cBhvr>
                                      <p:tavLst>
                                        <p:tav tm="0">
                                          <p:val>
                                            <p:fltVal val="0"/>
                                          </p:val>
                                        </p:tav>
                                        <p:tav tm="100000">
                                          <p:val>
                                            <p:strVal val="#ppt_w"/>
                                          </p:val>
                                        </p:tav>
                                      </p:tavLst>
                                    </p:anim>
                                    <p:anim calcmode="lin" valueType="num">
                                      <p:cBhvr>
                                        <p:cTn id="26" dur="500" fill="hold"/>
                                        <p:tgtEl>
                                          <p:spTgt spid="4">
                                            <p:txEl>
                                              <p:pRg st="1" end="1"/>
                                            </p:txEl>
                                          </p:spTgt>
                                        </p:tgtEl>
                                        <p:attrNameLst>
                                          <p:attrName>ppt_h</p:attrName>
                                        </p:attrNameLst>
                                      </p:cBhvr>
                                      <p:tavLst>
                                        <p:tav tm="0">
                                          <p:val>
                                            <p:fltVal val="0"/>
                                          </p:val>
                                        </p:tav>
                                        <p:tav tm="100000">
                                          <p:val>
                                            <p:strVal val="#ppt_h"/>
                                          </p:val>
                                        </p:tav>
                                      </p:tavLst>
                                    </p:anim>
                                    <p:animEffect transition="in" filter="fade">
                                      <p:cBhvr>
                                        <p:cTn id="27" dur="500"/>
                                        <p:tgtEl>
                                          <p:spTgt spid="4">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323528" y="260648"/>
            <a:ext cx="8424936" cy="576064"/>
          </a:xfrm>
        </p:spPr>
        <p:txBody>
          <a:bodyPr>
            <a:noAutofit/>
          </a:bodyPr>
          <a:lstStyle/>
          <a:p>
            <a:pPr fontAlgn="base"/>
            <a:r>
              <a:rPr lang="it-IT" sz="4000" b="1" dirty="0" smtClean="0">
                <a:solidFill>
                  <a:srgbClr val="FF0000"/>
                </a:solidFill>
              </a:rPr>
              <a:t/>
            </a:r>
            <a:br>
              <a:rPr lang="it-IT" sz="4000" b="1" dirty="0" smtClean="0">
                <a:solidFill>
                  <a:srgbClr val="FF0000"/>
                </a:solidFill>
              </a:rPr>
            </a:br>
            <a:r>
              <a:rPr lang="it-IT" sz="4000" b="1" dirty="0" smtClean="0">
                <a:solidFill>
                  <a:srgbClr val="FF0000"/>
                </a:solidFill>
              </a:rPr>
              <a:t>Adolescenza e lavoro</a:t>
            </a:r>
            <a:br>
              <a:rPr lang="it-IT" sz="4000" b="1" dirty="0" smtClean="0">
                <a:solidFill>
                  <a:srgbClr val="FF0000"/>
                </a:solidFill>
              </a:rPr>
            </a:br>
            <a:endParaRPr lang="it-IT" sz="4000" b="1" dirty="0">
              <a:solidFill>
                <a:srgbClr val="FF0000"/>
              </a:solidFill>
            </a:endParaRPr>
          </a:p>
        </p:txBody>
      </p:sp>
      <p:sp>
        <p:nvSpPr>
          <p:cNvPr id="4" name="CasellaDiTesto 3"/>
          <p:cNvSpPr txBox="1"/>
          <p:nvPr/>
        </p:nvSpPr>
        <p:spPr>
          <a:xfrm>
            <a:off x="395536" y="1412776"/>
            <a:ext cx="8352928" cy="1938992"/>
          </a:xfrm>
          <a:prstGeom prst="rect">
            <a:avLst/>
          </a:prstGeom>
          <a:solidFill>
            <a:srgbClr val="FFFF00"/>
          </a:solidFill>
          <a:ln w="25400">
            <a:solidFill>
              <a:schemeClr val="accent1"/>
            </a:solidFill>
          </a:ln>
        </p:spPr>
        <p:txBody>
          <a:bodyPr wrap="square" rtlCol="0">
            <a:spAutoFit/>
          </a:bodyPr>
          <a:lstStyle/>
          <a:p>
            <a:pPr algn="just"/>
            <a:r>
              <a:rPr lang="it-IT" sz="2000" b="1" dirty="0" smtClean="0">
                <a:solidFill>
                  <a:srgbClr val="FF0000"/>
                </a:solidFill>
              </a:rPr>
              <a:t>È importante </a:t>
            </a:r>
            <a:r>
              <a:rPr lang="it-IT" sz="2000" dirty="0" smtClean="0"/>
              <a:t>che il minore non menta nel suo </a:t>
            </a:r>
            <a:r>
              <a:rPr lang="it-IT" sz="2000" dirty="0" err="1" smtClean="0"/>
              <a:t>CV</a:t>
            </a:r>
            <a:r>
              <a:rPr lang="it-IT" sz="2000" dirty="0" smtClean="0"/>
              <a:t> ne nelle sue capacità. Deve presentarsi a lavori in cui riterrà che la sua poca esperienza sarà sufficiente.</a:t>
            </a:r>
          </a:p>
          <a:p>
            <a:pPr algn="just"/>
            <a:r>
              <a:rPr lang="it-IT" sz="2000" b="1" dirty="0" smtClean="0">
                <a:solidFill>
                  <a:srgbClr val="FF0000"/>
                </a:solidFill>
              </a:rPr>
              <a:t>Senza inventare </a:t>
            </a:r>
            <a:r>
              <a:rPr lang="it-IT" sz="2000" dirty="0" smtClean="0"/>
              <a:t>posti di lavoro ne studi che non ha. E, soprattutto, non deve mentire sulla sua età.</a:t>
            </a:r>
          </a:p>
          <a:p>
            <a:pPr algn="just"/>
            <a:r>
              <a:rPr lang="it-IT" sz="2000" b="1" dirty="0" smtClean="0">
                <a:solidFill>
                  <a:srgbClr val="FF0000"/>
                </a:solidFill>
              </a:rPr>
              <a:t>È molto difficile </a:t>
            </a:r>
            <a:r>
              <a:rPr lang="it-IT" sz="2000" dirty="0" smtClean="0"/>
              <a:t>nascondere l’essere minorenne, visto che saranno richiesti i dati di colui che verrà assunto per iscriverlo alla Previdenza Sociale.</a:t>
            </a:r>
            <a:endParaRPr lang="it-IT" sz="2000" dirty="0"/>
          </a:p>
        </p:txBody>
      </p:sp>
      <p:sp>
        <p:nvSpPr>
          <p:cNvPr id="6" name="Segnaposto data 5"/>
          <p:cNvSpPr>
            <a:spLocks noGrp="1"/>
          </p:cNvSpPr>
          <p:nvPr>
            <p:ph type="dt" sz="half" idx="10"/>
          </p:nvPr>
        </p:nvSpPr>
        <p:spPr/>
        <p:txBody>
          <a:bodyPr/>
          <a:lstStyle/>
          <a:p>
            <a:fld id="{95B8AD4E-EFE3-4EEB-997A-2F1F0979862D}" type="datetime1">
              <a:rPr lang="it-IT" smtClean="0"/>
              <a:pPr/>
              <a:t>27/09/2019</a:t>
            </a:fld>
            <a:endParaRPr lang="it-IT"/>
          </a:p>
        </p:txBody>
      </p:sp>
      <p:sp>
        <p:nvSpPr>
          <p:cNvPr id="7" name="Segnaposto numero diapositiva 6"/>
          <p:cNvSpPr>
            <a:spLocks noGrp="1"/>
          </p:cNvSpPr>
          <p:nvPr>
            <p:ph type="sldNum" sz="quarter" idx="12"/>
          </p:nvPr>
        </p:nvSpPr>
        <p:spPr/>
        <p:txBody>
          <a:bodyPr/>
          <a:lstStyle/>
          <a:p>
            <a:fld id="{A18B746F-5C65-4800-B6B2-3BAE1FA58094}" type="slidenum">
              <a:rPr lang="it-IT" smtClean="0"/>
              <a:pPr/>
              <a:t>14</a:t>
            </a:fld>
            <a:endParaRPr lang="it-IT"/>
          </a:p>
        </p:txBody>
      </p:sp>
      <p:sp>
        <p:nvSpPr>
          <p:cNvPr id="8" name="CasellaDiTesto 7"/>
          <p:cNvSpPr txBox="1"/>
          <p:nvPr/>
        </p:nvSpPr>
        <p:spPr>
          <a:xfrm>
            <a:off x="395536" y="836713"/>
            <a:ext cx="8352928" cy="369332"/>
          </a:xfrm>
          <a:prstGeom prst="rect">
            <a:avLst/>
          </a:prstGeom>
          <a:noFill/>
        </p:spPr>
        <p:txBody>
          <a:bodyPr wrap="square" rtlCol="0">
            <a:spAutoFit/>
          </a:bodyPr>
          <a:lstStyle/>
          <a:p>
            <a:pPr algn="ctr"/>
            <a:r>
              <a:rPr lang="it-IT" b="1" dirty="0" smtClean="0">
                <a:solidFill>
                  <a:srgbClr val="0070C0"/>
                </a:solidFill>
              </a:rPr>
              <a:t>Dire sempre la verità</a:t>
            </a:r>
            <a:endParaRPr lang="it-IT" dirty="0">
              <a:solidFill>
                <a:srgbClr val="0070C0"/>
              </a:solidFill>
            </a:endParaRPr>
          </a:p>
        </p:txBody>
      </p:sp>
      <p:pic>
        <p:nvPicPr>
          <p:cNvPr id="21505" name="Picture 1" descr="C:\Users\Master\Desktop\Lavoro\la14.jpg"/>
          <p:cNvPicPr>
            <a:picLocks noChangeAspect="1" noChangeArrowheads="1"/>
          </p:cNvPicPr>
          <p:nvPr/>
        </p:nvPicPr>
        <p:blipFill>
          <a:blip r:embed="rId2" cstate="print"/>
          <a:srcRect/>
          <a:stretch>
            <a:fillRect/>
          </a:stretch>
        </p:blipFill>
        <p:spPr bwMode="auto">
          <a:xfrm>
            <a:off x="2627784" y="3573016"/>
            <a:ext cx="4111932" cy="2736304"/>
          </a:xfrm>
          <a:prstGeom prst="rect">
            <a:avLst/>
          </a:prstGeom>
          <a:noFill/>
          <a:ln w="25400">
            <a:solidFill>
              <a:schemeClr val="accent1"/>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p:cTn id="7" dur="500" fill="hold"/>
                                        <p:tgtEl>
                                          <p:spTgt spid="8"/>
                                        </p:tgtEl>
                                        <p:attrNameLst>
                                          <p:attrName>ppt_w</p:attrName>
                                        </p:attrNameLst>
                                      </p:cBhvr>
                                      <p:tavLst>
                                        <p:tav tm="0">
                                          <p:val>
                                            <p:fltVal val="0"/>
                                          </p:val>
                                        </p:tav>
                                        <p:tav tm="100000">
                                          <p:val>
                                            <p:strVal val="#ppt_w"/>
                                          </p:val>
                                        </p:tav>
                                      </p:tavLst>
                                    </p:anim>
                                    <p:anim calcmode="lin" valueType="num">
                                      <p:cBhvr>
                                        <p:cTn id="8" dur="500" fill="hold"/>
                                        <p:tgtEl>
                                          <p:spTgt spid="8"/>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1" presetClass="entr" presetSubtype="4" fill="hold" nodeType="clickEffect">
                                  <p:stCondLst>
                                    <p:cond delay="0"/>
                                  </p:stCondLst>
                                  <p:childTnLst>
                                    <p:set>
                                      <p:cBhvr>
                                        <p:cTn id="12" dur="1" fill="hold">
                                          <p:stCondLst>
                                            <p:cond delay="0"/>
                                          </p:stCondLst>
                                        </p:cTn>
                                        <p:tgtEl>
                                          <p:spTgt spid="21505"/>
                                        </p:tgtEl>
                                        <p:attrNameLst>
                                          <p:attrName>style.visibility</p:attrName>
                                        </p:attrNameLst>
                                      </p:cBhvr>
                                      <p:to>
                                        <p:strVal val="visible"/>
                                      </p:to>
                                    </p:set>
                                    <p:animEffect transition="in" filter="wheel(4)">
                                      <p:cBhvr>
                                        <p:cTn id="13" dur="2000"/>
                                        <p:tgtEl>
                                          <p:spTgt spid="21505"/>
                                        </p:tgtEl>
                                      </p:cBhvr>
                                    </p:animEffect>
                                  </p:childTnLst>
                                </p:cTn>
                              </p:par>
                            </p:childTnLst>
                          </p:cTn>
                        </p:par>
                      </p:childTnLst>
                    </p:cTn>
                  </p:par>
                  <p:par>
                    <p:cTn id="14" fill="hold">
                      <p:stCondLst>
                        <p:cond delay="indefinite"/>
                      </p:stCondLst>
                      <p:childTnLst>
                        <p:par>
                          <p:cTn id="15" fill="hold">
                            <p:stCondLst>
                              <p:cond delay="0"/>
                            </p:stCondLst>
                            <p:childTnLst>
                              <p:par>
                                <p:cTn id="16" presetID="53" presetClass="entr" presetSubtype="0" fill="hold" nodeType="clickEffect">
                                  <p:stCondLst>
                                    <p:cond delay="0"/>
                                  </p:stCondLst>
                                  <p:childTnLst>
                                    <p:set>
                                      <p:cBhvr>
                                        <p:cTn id="17" dur="1" fill="hold">
                                          <p:stCondLst>
                                            <p:cond delay="0"/>
                                          </p:stCondLst>
                                        </p:cTn>
                                        <p:tgtEl>
                                          <p:spTgt spid="4">
                                            <p:txEl>
                                              <p:pRg st="0" end="0"/>
                                            </p:txEl>
                                          </p:spTgt>
                                        </p:tgtEl>
                                        <p:attrNameLst>
                                          <p:attrName>style.visibility</p:attrName>
                                        </p:attrNameLst>
                                      </p:cBhvr>
                                      <p:to>
                                        <p:strVal val="visible"/>
                                      </p:to>
                                    </p:set>
                                    <p:anim calcmode="lin" valueType="num">
                                      <p:cBhvr>
                                        <p:cTn id="18" dur="500" fill="hold"/>
                                        <p:tgtEl>
                                          <p:spTgt spid="4">
                                            <p:txEl>
                                              <p:pRg st="0" end="0"/>
                                            </p:txEl>
                                          </p:spTgt>
                                        </p:tgtEl>
                                        <p:attrNameLst>
                                          <p:attrName>ppt_w</p:attrName>
                                        </p:attrNameLst>
                                      </p:cBhvr>
                                      <p:tavLst>
                                        <p:tav tm="0">
                                          <p:val>
                                            <p:fltVal val="0"/>
                                          </p:val>
                                        </p:tav>
                                        <p:tav tm="100000">
                                          <p:val>
                                            <p:strVal val="#ppt_w"/>
                                          </p:val>
                                        </p:tav>
                                      </p:tavLst>
                                    </p:anim>
                                    <p:anim calcmode="lin" valueType="num">
                                      <p:cBhvr>
                                        <p:cTn id="19" dur="500" fill="hold"/>
                                        <p:tgtEl>
                                          <p:spTgt spid="4">
                                            <p:txEl>
                                              <p:pRg st="0" end="0"/>
                                            </p:txEl>
                                          </p:spTgt>
                                        </p:tgtEl>
                                        <p:attrNameLst>
                                          <p:attrName>ppt_h</p:attrName>
                                        </p:attrNameLst>
                                      </p:cBhvr>
                                      <p:tavLst>
                                        <p:tav tm="0">
                                          <p:val>
                                            <p:fltVal val="0"/>
                                          </p:val>
                                        </p:tav>
                                        <p:tav tm="100000">
                                          <p:val>
                                            <p:strVal val="#ppt_h"/>
                                          </p:val>
                                        </p:tav>
                                      </p:tavLst>
                                    </p:anim>
                                    <p:animEffect transition="in" filter="fade">
                                      <p:cBhvr>
                                        <p:cTn id="20" dur="500"/>
                                        <p:tgtEl>
                                          <p:spTgt spid="4">
                                            <p:txEl>
                                              <p:pRg st="0" end="0"/>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53" presetClass="entr" presetSubtype="0" fill="hold" nodeType="clickEffect">
                                  <p:stCondLst>
                                    <p:cond delay="0"/>
                                  </p:stCondLst>
                                  <p:childTnLst>
                                    <p:set>
                                      <p:cBhvr>
                                        <p:cTn id="24" dur="1" fill="hold">
                                          <p:stCondLst>
                                            <p:cond delay="0"/>
                                          </p:stCondLst>
                                        </p:cTn>
                                        <p:tgtEl>
                                          <p:spTgt spid="4">
                                            <p:txEl>
                                              <p:pRg st="1" end="1"/>
                                            </p:txEl>
                                          </p:spTgt>
                                        </p:tgtEl>
                                        <p:attrNameLst>
                                          <p:attrName>style.visibility</p:attrName>
                                        </p:attrNameLst>
                                      </p:cBhvr>
                                      <p:to>
                                        <p:strVal val="visible"/>
                                      </p:to>
                                    </p:set>
                                    <p:anim calcmode="lin" valueType="num">
                                      <p:cBhvr>
                                        <p:cTn id="25" dur="500" fill="hold"/>
                                        <p:tgtEl>
                                          <p:spTgt spid="4">
                                            <p:txEl>
                                              <p:pRg st="1" end="1"/>
                                            </p:txEl>
                                          </p:spTgt>
                                        </p:tgtEl>
                                        <p:attrNameLst>
                                          <p:attrName>ppt_w</p:attrName>
                                        </p:attrNameLst>
                                      </p:cBhvr>
                                      <p:tavLst>
                                        <p:tav tm="0">
                                          <p:val>
                                            <p:fltVal val="0"/>
                                          </p:val>
                                        </p:tav>
                                        <p:tav tm="100000">
                                          <p:val>
                                            <p:strVal val="#ppt_w"/>
                                          </p:val>
                                        </p:tav>
                                      </p:tavLst>
                                    </p:anim>
                                    <p:anim calcmode="lin" valueType="num">
                                      <p:cBhvr>
                                        <p:cTn id="26" dur="500" fill="hold"/>
                                        <p:tgtEl>
                                          <p:spTgt spid="4">
                                            <p:txEl>
                                              <p:pRg st="1" end="1"/>
                                            </p:txEl>
                                          </p:spTgt>
                                        </p:tgtEl>
                                        <p:attrNameLst>
                                          <p:attrName>ppt_h</p:attrName>
                                        </p:attrNameLst>
                                      </p:cBhvr>
                                      <p:tavLst>
                                        <p:tav tm="0">
                                          <p:val>
                                            <p:fltVal val="0"/>
                                          </p:val>
                                        </p:tav>
                                        <p:tav tm="100000">
                                          <p:val>
                                            <p:strVal val="#ppt_h"/>
                                          </p:val>
                                        </p:tav>
                                      </p:tavLst>
                                    </p:anim>
                                    <p:animEffect transition="in" filter="fade">
                                      <p:cBhvr>
                                        <p:cTn id="27" dur="500"/>
                                        <p:tgtEl>
                                          <p:spTgt spid="4">
                                            <p:txEl>
                                              <p:pRg st="1" end="1"/>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53" presetClass="entr" presetSubtype="0" fill="hold" nodeType="clickEffect">
                                  <p:stCondLst>
                                    <p:cond delay="0"/>
                                  </p:stCondLst>
                                  <p:childTnLst>
                                    <p:set>
                                      <p:cBhvr>
                                        <p:cTn id="31" dur="1" fill="hold">
                                          <p:stCondLst>
                                            <p:cond delay="0"/>
                                          </p:stCondLst>
                                        </p:cTn>
                                        <p:tgtEl>
                                          <p:spTgt spid="4">
                                            <p:txEl>
                                              <p:pRg st="2" end="2"/>
                                            </p:txEl>
                                          </p:spTgt>
                                        </p:tgtEl>
                                        <p:attrNameLst>
                                          <p:attrName>style.visibility</p:attrName>
                                        </p:attrNameLst>
                                      </p:cBhvr>
                                      <p:to>
                                        <p:strVal val="visible"/>
                                      </p:to>
                                    </p:set>
                                    <p:anim calcmode="lin" valueType="num">
                                      <p:cBhvr>
                                        <p:cTn id="32" dur="500" fill="hold"/>
                                        <p:tgtEl>
                                          <p:spTgt spid="4">
                                            <p:txEl>
                                              <p:pRg st="2" end="2"/>
                                            </p:txEl>
                                          </p:spTgt>
                                        </p:tgtEl>
                                        <p:attrNameLst>
                                          <p:attrName>ppt_w</p:attrName>
                                        </p:attrNameLst>
                                      </p:cBhvr>
                                      <p:tavLst>
                                        <p:tav tm="0">
                                          <p:val>
                                            <p:fltVal val="0"/>
                                          </p:val>
                                        </p:tav>
                                        <p:tav tm="100000">
                                          <p:val>
                                            <p:strVal val="#ppt_w"/>
                                          </p:val>
                                        </p:tav>
                                      </p:tavLst>
                                    </p:anim>
                                    <p:anim calcmode="lin" valueType="num">
                                      <p:cBhvr>
                                        <p:cTn id="33" dur="500" fill="hold"/>
                                        <p:tgtEl>
                                          <p:spTgt spid="4">
                                            <p:txEl>
                                              <p:pRg st="2" end="2"/>
                                            </p:txEl>
                                          </p:spTgt>
                                        </p:tgtEl>
                                        <p:attrNameLst>
                                          <p:attrName>ppt_h</p:attrName>
                                        </p:attrNameLst>
                                      </p:cBhvr>
                                      <p:tavLst>
                                        <p:tav tm="0">
                                          <p:val>
                                            <p:fltVal val="0"/>
                                          </p:val>
                                        </p:tav>
                                        <p:tav tm="100000">
                                          <p:val>
                                            <p:strVal val="#ppt_h"/>
                                          </p:val>
                                        </p:tav>
                                      </p:tavLst>
                                    </p:anim>
                                    <p:animEffect transition="in" filter="fade">
                                      <p:cBhvr>
                                        <p:cTn id="34" dur="500"/>
                                        <p:tgtEl>
                                          <p:spTgt spid="4">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323528" y="260648"/>
            <a:ext cx="8424936" cy="576064"/>
          </a:xfrm>
        </p:spPr>
        <p:txBody>
          <a:bodyPr>
            <a:noAutofit/>
          </a:bodyPr>
          <a:lstStyle/>
          <a:p>
            <a:pPr fontAlgn="base"/>
            <a:r>
              <a:rPr lang="it-IT" sz="4000" b="1" dirty="0" smtClean="0">
                <a:solidFill>
                  <a:srgbClr val="FF0000"/>
                </a:solidFill>
              </a:rPr>
              <a:t/>
            </a:r>
            <a:br>
              <a:rPr lang="it-IT" sz="4000" b="1" dirty="0" smtClean="0">
                <a:solidFill>
                  <a:srgbClr val="FF0000"/>
                </a:solidFill>
              </a:rPr>
            </a:br>
            <a:r>
              <a:rPr lang="it-IT" sz="4000" b="1" dirty="0" smtClean="0">
                <a:solidFill>
                  <a:srgbClr val="FF0000"/>
                </a:solidFill>
              </a:rPr>
              <a:t>Adolescenza e lavoro</a:t>
            </a:r>
            <a:br>
              <a:rPr lang="it-IT" sz="4000" b="1" dirty="0" smtClean="0">
                <a:solidFill>
                  <a:srgbClr val="FF0000"/>
                </a:solidFill>
              </a:rPr>
            </a:br>
            <a:endParaRPr lang="it-IT" sz="4000" b="1" dirty="0">
              <a:solidFill>
                <a:srgbClr val="FF0000"/>
              </a:solidFill>
            </a:endParaRPr>
          </a:p>
        </p:txBody>
      </p:sp>
      <p:sp>
        <p:nvSpPr>
          <p:cNvPr id="4" name="CasellaDiTesto 3"/>
          <p:cNvSpPr txBox="1"/>
          <p:nvPr/>
        </p:nvSpPr>
        <p:spPr>
          <a:xfrm>
            <a:off x="395536" y="1412776"/>
            <a:ext cx="8352928" cy="3170099"/>
          </a:xfrm>
          <a:prstGeom prst="rect">
            <a:avLst/>
          </a:prstGeom>
          <a:solidFill>
            <a:srgbClr val="FFFF00"/>
          </a:solidFill>
          <a:ln w="25400">
            <a:solidFill>
              <a:schemeClr val="accent1"/>
            </a:solidFill>
          </a:ln>
        </p:spPr>
        <p:txBody>
          <a:bodyPr wrap="square" rtlCol="0">
            <a:spAutoFit/>
          </a:bodyPr>
          <a:lstStyle/>
          <a:p>
            <a:pPr algn="just"/>
            <a:r>
              <a:rPr lang="it-IT" sz="2000" b="1" dirty="0" smtClean="0">
                <a:solidFill>
                  <a:srgbClr val="FF0000"/>
                </a:solidFill>
              </a:rPr>
              <a:t>Molti giovani </a:t>
            </a:r>
            <a:r>
              <a:rPr lang="it-IT" sz="2000" dirty="0" smtClean="0"/>
              <a:t>si sentono disorientati perché non vogliono studiare e sentono la necessità di addentrarsi direttamente nel mercato del lavoro. </a:t>
            </a:r>
            <a:endParaRPr lang="it-IT" sz="2000" dirty="0" smtClean="0"/>
          </a:p>
          <a:p>
            <a:pPr algn="just"/>
            <a:r>
              <a:rPr lang="it-IT" sz="2000" b="1" dirty="0" smtClean="0">
                <a:solidFill>
                  <a:srgbClr val="FF0000"/>
                </a:solidFill>
              </a:rPr>
              <a:t>Lavorare </a:t>
            </a:r>
            <a:r>
              <a:rPr lang="it-IT" sz="2000" b="1" dirty="0" smtClean="0">
                <a:solidFill>
                  <a:srgbClr val="FF0000"/>
                </a:solidFill>
              </a:rPr>
              <a:t>fin da piccoli </a:t>
            </a:r>
            <a:r>
              <a:rPr lang="it-IT" sz="2000" dirty="0" smtClean="0"/>
              <a:t>non è per niente qualcosa di sbagliato, tuttavia, è sempre molto importante contare con studi minimi in vista di un futuro professionale.</a:t>
            </a:r>
          </a:p>
          <a:p>
            <a:pPr algn="just"/>
            <a:r>
              <a:rPr lang="it-IT" sz="2000" b="1" dirty="0" smtClean="0">
                <a:solidFill>
                  <a:srgbClr val="FF0000"/>
                </a:solidFill>
              </a:rPr>
              <a:t>Una volta concluse le superiori </a:t>
            </a:r>
            <a:r>
              <a:rPr lang="it-IT" sz="2000" dirty="0" smtClean="0"/>
              <a:t>si possono seguire diverse strade. Se non si vuole continuare a studiare, esistono ampie offerte formazione che ti preparano praticamente a tutti rami professionali. Informatica, elettricità, Immagine e suono, parrucchiera, idraulica, falegnameria, giardinaggio, infermeria.</a:t>
            </a:r>
          </a:p>
        </p:txBody>
      </p:sp>
      <p:sp>
        <p:nvSpPr>
          <p:cNvPr id="6" name="Segnaposto data 5"/>
          <p:cNvSpPr>
            <a:spLocks noGrp="1"/>
          </p:cNvSpPr>
          <p:nvPr>
            <p:ph type="dt" sz="half" idx="10"/>
          </p:nvPr>
        </p:nvSpPr>
        <p:spPr/>
        <p:txBody>
          <a:bodyPr/>
          <a:lstStyle/>
          <a:p>
            <a:fld id="{1CEBBC3B-C1EE-4F58-AE06-45861C1CD513}" type="datetime1">
              <a:rPr lang="it-IT" smtClean="0"/>
              <a:pPr/>
              <a:t>27/09/2019</a:t>
            </a:fld>
            <a:endParaRPr lang="it-IT"/>
          </a:p>
        </p:txBody>
      </p:sp>
      <p:sp>
        <p:nvSpPr>
          <p:cNvPr id="7" name="Segnaposto numero diapositiva 6"/>
          <p:cNvSpPr>
            <a:spLocks noGrp="1"/>
          </p:cNvSpPr>
          <p:nvPr>
            <p:ph type="sldNum" sz="quarter" idx="12"/>
          </p:nvPr>
        </p:nvSpPr>
        <p:spPr/>
        <p:txBody>
          <a:bodyPr/>
          <a:lstStyle/>
          <a:p>
            <a:fld id="{A18B746F-5C65-4800-B6B2-3BAE1FA58094}" type="slidenum">
              <a:rPr lang="it-IT" smtClean="0"/>
              <a:pPr/>
              <a:t>15</a:t>
            </a:fld>
            <a:endParaRPr lang="it-IT"/>
          </a:p>
        </p:txBody>
      </p:sp>
      <p:sp>
        <p:nvSpPr>
          <p:cNvPr id="8" name="CasellaDiTesto 7"/>
          <p:cNvSpPr txBox="1"/>
          <p:nvPr/>
        </p:nvSpPr>
        <p:spPr>
          <a:xfrm>
            <a:off x="395536" y="836713"/>
            <a:ext cx="8352928" cy="369332"/>
          </a:xfrm>
          <a:prstGeom prst="rect">
            <a:avLst/>
          </a:prstGeom>
          <a:noFill/>
        </p:spPr>
        <p:txBody>
          <a:bodyPr wrap="square" rtlCol="0">
            <a:spAutoFit/>
          </a:bodyPr>
          <a:lstStyle/>
          <a:p>
            <a:pPr algn="ctr"/>
            <a:r>
              <a:rPr lang="it-IT" b="1" dirty="0" smtClean="0">
                <a:solidFill>
                  <a:srgbClr val="0070C0"/>
                </a:solidFill>
              </a:rPr>
              <a:t>Gli studi sono importanti</a:t>
            </a:r>
            <a:endParaRPr lang="it-IT" dirty="0">
              <a:solidFill>
                <a:srgbClr val="0070C0"/>
              </a:solidFill>
            </a:endParaRPr>
          </a:p>
        </p:txBody>
      </p:sp>
      <p:pic>
        <p:nvPicPr>
          <p:cNvPr id="30722" name="Picture 2" descr="C:\Users\Master\Desktop\Lavoro\la15.jpg"/>
          <p:cNvPicPr>
            <a:picLocks noChangeAspect="1" noChangeArrowheads="1"/>
          </p:cNvPicPr>
          <p:nvPr/>
        </p:nvPicPr>
        <p:blipFill>
          <a:blip r:embed="rId2" cstate="print"/>
          <a:srcRect/>
          <a:stretch>
            <a:fillRect/>
          </a:stretch>
        </p:blipFill>
        <p:spPr bwMode="auto">
          <a:xfrm>
            <a:off x="2699792" y="4293096"/>
            <a:ext cx="3600400" cy="2395902"/>
          </a:xfrm>
          <a:prstGeom prst="rect">
            <a:avLst/>
          </a:prstGeom>
          <a:noFill/>
          <a:ln w="25400">
            <a:solidFill>
              <a:schemeClr val="accent1"/>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p:cTn id="7" dur="500" fill="hold"/>
                                        <p:tgtEl>
                                          <p:spTgt spid="8"/>
                                        </p:tgtEl>
                                        <p:attrNameLst>
                                          <p:attrName>ppt_w</p:attrName>
                                        </p:attrNameLst>
                                      </p:cBhvr>
                                      <p:tavLst>
                                        <p:tav tm="0">
                                          <p:val>
                                            <p:fltVal val="0"/>
                                          </p:val>
                                        </p:tav>
                                        <p:tav tm="100000">
                                          <p:val>
                                            <p:strVal val="#ppt_w"/>
                                          </p:val>
                                        </p:tav>
                                      </p:tavLst>
                                    </p:anim>
                                    <p:anim calcmode="lin" valueType="num">
                                      <p:cBhvr>
                                        <p:cTn id="8" dur="500" fill="hold"/>
                                        <p:tgtEl>
                                          <p:spTgt spid="8"/>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1" presetClass="entr" presetSubtype="4" fill="hold" nodeType="clickEffect">
                                  <p:stCondLst>
                                    <p:cond delay="0"/>
                                  </p:stCondLst>
                                  <p:childTnLst>
                                    <p:set>
                                      <p:cBhvr>
                                        <p:cTn id="12" dur="1" fill="hold">
                                          <p:stCondLst>
                                            <p:cond delay="0"/>
                                          </p:stCondLst>
                                        </p:cTn>
                                        <p:tgtEl>
                                          <p:spTgt spid="30722"/>
                                        </p:tgtEl>
                                        <p:attrNameLst>
                                          <p:attrName>style.visibility</p:attrName>
                                        </p:attrNameLst>
                                      </p:cBhvr>
                                      <p:to>
                                        <p:strVal val="visible"/>
                                      </p:to>
                                    </p:set>
                                    <p:animEffect transition="in" filter="wheel(4)">
                                      <p:cBhvr>
                                        <p:cTn id="13" dur="2000"/>
                                        <p:tgtEl>
                                          <p:spTgt spid="30722"/>
                                        </p:tgtEl>
                                      </p:cBhvr>
                                    </p:animEffect>
                                  </p:childTnLst>
                                </p:cTn>
                              </p:par>
                            </p:childTnLst>
                          </p:cTn>
                        </p:par>
                      </p:childTnLst>
                    </p:cTn>
                  </p:par>
                  <p:par>
                    <p:cTn id="14" fill="hold">
                      <p:stCondLst>
                        <p:cond delay="indefinite"/>
                      </p:stCondLst>
                      <p:childTnLst>
                        <p:par>
                          <p:cTn id="15" fill="hold">
                            <p:stCondLst>
                              <p:cond delay="0"/>
                            </p:stCondLst>
                            <p:childTnLst>
                              <p:par>
                                <p:cTn id="16" presetID="53" presetClass="entr" presetSubtype="0" fill="hold" nodeType="clickEffect">
                                  <p:stCondLst>
                                    <p:cond delay="0"/>
                                  </p:stCondLst>
                                  <p:childTnLst>
                                    <p:set>
                                      <p:cBhvr>
                                        <p:cTn id="17" dur="1" fill="hold">
                                          <p:stCondLst>
                                            <p:cond delay="0"/>
                                          </p:stCondLst>
                                        </p:cTn>
                                        <p:tgtEl>
                                          <p:spTgt spid="4">
                                            <p:txEl>
                                              <p:pRg st="0" end="0"/>
                                            </p:txEl>
                                          </p:spTgt>
                                        </p:tgtEl>
                                        <p:attrNameLst>
                                          <p:attrName>style.visibility</p:attrName>
                                        </p:attrNameLst>
                                      </p:cBhvr>
                                      <p:to>
                                        <p:strVal val="visible"/>
                                      </p:to>
                                    </p:set>
                                    <p:anim calcmode="lin" valueType="num">
                                      <p:cBhvr>
                                        <p:cTn id="18" dur="500" fill="hold"/>
                                        <p:tgtEl>
                                          <p:spTgt spid="4">
                                            <p:txEl>
                                              <p:pRg st="0" end="0"/>
                                            </p:txEl>
                                          </p:spTgt>
                                        </p:tgtEl>
                                        <p:attrNameLst>
                                          <p:attrName>ppt_w</p:attrName>
                                        </p:attrNameLst>
                                      </p:cBhvr>
                                      <p:tavLst>
                                        <p:tav tm="0">
                                          <p:val>
                                            <p:fltVal val="0"/>
                                          </p:val>
                                        </p:tav>
                                        <p:tav tm="100000">
                                          <p:val>
                                            <p:strVal val="#ppt_w"/>
                                          </p:val>
                                        </p:tav>
                                      </p:tavLst>
                                    </p:anim>
                                    <p:anim calcmode="lin" valueType="num">
                                      <p:cBhvr>
                                        <p:cTn id="19" dur="500" fill="hold"/>
                                        <p:tgtEl>
                                          <p:spTgt spid="4">
                                            <p:txEl>
                                              <p:pRg st="0" end="0"/>
                                            </p:txEl>
                                          </p:spTgt>
                                        </p:tgtEl>
                                        <p:attrNameLst>
                                          <p:attrName>ppt_h</p:attrName>
                                        </p:attrNameLst>
                                      </p:cBhvr>
                                      <p:tavLst>
                                        <p:tav tm="0">
                                          <p:val>
                                            <p:fltVal val="0"/>
                                          </p:val>
                                        </p:tav>
                                        <p:tav tm="100000">
                                          <p:val>
                                            <p:strVal val="#ppt_h"/>
                                          </p:val>
                                        </p:tav>
                                      </p:tavLst>
                                    </p:anim>
                                    <p:animEffect transition="in" filter="fade">
                                      <p:cBhvr>
                                        <p:cTn id="20" dur="500"/>
                                        <p:tgtEl>
                                          <p:spTgt spid="4">
                                            <p:txEl>
                                              <p:pRg st="0" end="0"/>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53" presetClass="entr" presetSubtype="0" fill="hold" nodeType="clickEffect">
                                  <p:stCondLst>
                                    <p:cond delay="0"/>
                                  </p:stCondLst>
                                  <p:childTnLst>
                                    <p:set>
                                      <p:cBhvr>
                                        <p:cTn id="24" dur="1" fill="hold">
                                          <p:stCondLst>
                                            <p:cond delay="0"/>
                                          </p:stCondLst>
                                        </p:cTn>
                                        <p:tgtEl>
                                          <p:spTgt spid="4">
                                            <p:txEl>
                                              <p:pRg st="1" end="1"/>
                                            </p:txEl>
                                          </p:spTgt>
                                        </p:tgtEl>
                                        <p:attrNameLst>
                                          <p:attrName>style.visibility</p:attrName>
                                        </p:attrNameLst>
                                      </p:cBhvr>
                                      <p:to>
                                        <p:strVal val="visible"/>
                                      </p:to>
                                    </p:set>
                                    <p:anim calcmode="lin" valueType="num">
                                      <p:cBhvr>
                                        <p:cTn id="25" dur="500" fill="hold"/>
                                        <p:tgtEl>
                                          <p:spTgt spid="4">
                                            <p:txEl>
                                              <p:pRg st="1" end="1"/>
                                            </p:txEl>
                                          </p:spTgt>
                                        </p:tgtEl>
                                        <p:attrNameLst>
                                          <p:attrName>ppt_w</p:attrName>
                                        </p:attrNameLst>
                                      </p:cBhvr>
                                      <p:tavLst>
                                        <p:tav tm="0">
                                          <p:val>
                                            <p:fltVal val="0"/>
                                          </p:val>
                                        </p:tav>
                                        <p:tav tm="100000">
                                          <p:val>
                                            <p:strVal val="#ppt_w"/>
                                          </p:val>
                                        </p:tav>
                                      </p:tavLst>
                                    </p:anim>
                                    <p:anim calcmode="lin" valueType="num">
                                      <p:cBhvr>
                                        <p:cTn id="26" dur="500" fill="hold"/>
                                        <p:tgtEl>
                                          <p:spTgt spid="4">
                                            <p:txEl>
                                              <p:pRg st="1" end="1"/>
                                            </p:txEl>
                                          </p:spTgt>
                                        </p:tgtEl>
                                        <p:attrNameLst>
                                          <p:attrName>ppt_h</p:attrName>
                                        </p:attrNameLst>
                                      </p:cBhvr>
                                      <p:tavLst>
                                        <p:tav tm="0">
                                          <p:val>
                                            <p:fltVal val="0"/>
                                          </p:val>
                                        </p:tav>
                                        <p:tav tm="100000">
                                          <p:val>
                                            <p:strVal val="#ppt_h"/>
                                          </p:val>
                                        </p:tav>
                                      </p:tavLst>
                                    </p:anim>
                                    <p:animEffect transition="in" filter="fade">
                                      <p:cBhvr>
                                        <p:cTn id="27" dur="500"/>
                                        <p:tgtEl>
                                          <p:spTgt spid="4">
                                            <p:txEl>
                                              <p:pRg st="1" end="1"/>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53" presetClass="entr" presetSubtype="0" fill="hold" nodeType="clickEffect">
                                  <p:stCondLst>
                                    <p:cond delay="0"/>
                                  </p:stCondLst>
                                  <p:childTnLst>
                                    <p:set>
                                      <p:cBhvr>
                                        <p:cTn id="31" dur="1" fill="hold">
                                          <p:stCondLst>
                                            <p:cond delay="0"/>
                                          </p:stCondLst>
                                        </p:cTn>
                                        <p:tgtEl>
                                          <p:spTgt spid="4">
                                            <p:txEl>
                                              <p:pRg st="2" end="2"/>
                                            </p:txEl>
                                          </p:spTgt>
                                        </p:tgtEl>
                                        <p:attrNameLst>
                                          <p:attrName>style.visibility</p:attrName>
                                        </p:attrNameLst>
                                      </p:cBhvr>
                                      <p:to>
                                        <p:strVal val="visible"/>
                                      </p:to>
                                    </p:set>
                                    <p:anim calcmode="lin" valueType="num">
                                      <p:cBhvr>
                                        <p:cTn id="32" dur="500" fill="hold"/>
                                        <p:tgtEl>
                                          <p:spTgt spid="4">
                                            <p:txEl>
                                              <p:pRg st="2" end="2"/>
                                            </p:txEl>
                                          </p:spTgt>
                                        </p:tgtEl>
                                        <p:attrNameLst>
                                          <p:attrName>ppt_w</p:attrName>
                                        </p:attrNameLst>
                                      </p:cBhvr>
                                      <p:tavLst>
                                        <p:tav tm="0">
                                          <p:val>
                                            <p:fltVal val="0"/>
                                          </p:val>
                                        </p:tav>
                                        <p:tav tm="100000">
                                          <p:val>
                                            <p:strVal val="#ppt_w"/>
                                          </p:val>
                                        </p:tav>
                                      </p:tavLst>
                                    </p:anim>
                                    <p:anim calcmode="lin" valueType="num">
                                      <p:cBhvr>
                                        <p:cTn id="33" dur="500" fill="hold"/>
                                        <p:tgtEl>
                                          <p:spTgt spid="4">
                                            <p:txEl>
                                              <p:pRg st="2" end="2"/>
                                            </p:txEl>
                                          </p:spTgt>
                                        </p:tgtEl>
                                        <p:attrNameLst>
                                          <p:attrName>ppt_h</p:attrName>
                                        </p:attrNameLst>
                                      </p:cBhvr>
                                      <p:tavLst>
                                        <p:tav tm="0">
                                          <p:val>
                                            <p:fltVal val="0"/>
                                          </p:val>
                                        </p:tav>
                                        <p:tav tm="100000">
                                          <p:val>
                                            <p:strVal val="#ppt_h"/>
                                          </p:val>
                                        </p:tav>
                                      </p:tavLst>
                                    </p:anim>
                                    <p:animEffect transition="in" filter="fade">
                                      <p:cBhvr>
                                        <p:cTn id="34" dur="500"/>
                                        <p:tgtEl>
                                          <p:spTgt spid="4">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323528" y="260648"/>
            <a:ext cx="8424936" cy="576064"/>
          </a:xfrm>
        </p:spPr>
        <p:txBody>
          <a:bodyPr>
            <a:noAutofit/>
          </a:bodyPr>
          <a:lstStyle/>
          <a:p>
            <a:pPr fontAlgn="base"/>
            <a:r>
              <a:rPr lang="it-IT" sz="4000" b="1" dirty="0" smtClean="0">
                <a:solidFill>
                  <a:srgbClr val="FF0000"/>
                </a:solidFill>
              </a:rPr>
              <a:t/>
            </a:r>
            <a:br>
              <a:rPr lang="it-IT" sz="4000" b="1" dirty="0" smtClean="0">
                <a:solidFill>
                  <a:srgbClr val="FF0000"/>
                </a:solidFill>
              </a:rPr>
            </a:br>
            <a:r>
              <a:rPr lang="it-IT" sz="4000" b="1" dirty="0" smtClean="0">
                <a:solidFill>
                  <a:srgbClr val="FF0000"/>
                </a:solidFill>
              </a:rPr>
              <a:t>Adolescenza e lavoro</a:t>
            </a:r>
            <a:br>
              <a:rPr lang="it-IT" sz="4000" b="1" dirty="0" smtClean="0">
                <a:solidFill>
                  <a:srgbClr val="FF0000"/>
                </a:solidFill>
              </a:rPr>
            </a:br>
            <a:endParaRPr lang="it-IT" sz="4000" b="1" dirty="0">
              <a:solidFill>
                <a:srgbClr val="FF0000"/>
              </a:solidFill>
            </a:endParaRPr>
          </a:p>
        </p:txBody>
      </p:sp>
      <p:sp>
        <p:nvSpPr>
          <p:cNvPr id="4" name="CasellaDiTesto 3"/>
          <p:cNvSpPr txBox="1"/>
          <p:nvPr/>
        </p:nvSpPr>
        <p:spPr>
          <a:xfrm>
            <a:off x="395536" y="1412776"/>
            <a:ext cx="8352928" cy="1323439"/>
          </a:xfrm>
          <a:prstGeom prst="rect">
            <a:avLst/>
          </a:prstGeom>
          <a:solidFill>
            <a:srgbClr val="FFFF00"/>
          </a:solidFill>
          <a:ln w="25400">
            <a:solidFill>
              <a:schemeClr val="accent1"/>
            </a:solidFill>
          </a:ln>
        </p:spPr>
        <p:txBody>
          <a:bodyPr wrap="square" rtlCol="0">
            <a:spAutoFit/>
          </a:bodyPr>
          <a:lstStyle/>
          <a:p>
            <a:pPr algn="ctr"/>
            <a:r>
              <a:rPr lang="it-IT" sz="2000" b="1" dirty="0" smtClean="0">
                <a:solidFill>
                  <a:srgbClr val="FF0000"/>
                </a:solidFill>
              </a:rPr>
              <a:t>L’importante è che gli adolescenti trovino un lavoro o una professione che li aiutino a realizzarsi come persone e come cittadini attivi di una comunità. Infatti, non è quello specifico lavoro che ti realizza, ma il significato che dai al tuo lavoro e il modo di viverlo. </a:t>
            </a:r>
            <a:endParaRPr lang="it-IT" sz="2000" b="1" dirty="0">
              <a:solidFill>
                <a:srgbClr val="FF0000"/>
              </a:solidFill>
            </a:endParaRPr>
          </a:p>
        </p:txBody>
      </p:sp>
      <p:sp>
        <p:nvSpPr>
          <p:cNvPr id="6" name="Segnaposto data 5"/>
          <p:cNvSpPr>
            <a:spLocks noGrp="1"/>
          </p:cNvSpPr>
          <p:nvPr>
            <p:ph type="dt" sz="half" idx="10"/>
          </p:nvPr>
        </p:nvSpPr>
        <p:spPr/>
        <p:txBody>
          <a:bodyPr/>
          <a:lstStyle/>
          <a:p>
            <a:fld id="{2DEE58C3-F4D7-415A-8C24-76D15A63CD75}" type="datetime1">
              <a:rPr lang="it-IT" smtClean="0"/>
              <a:pPr/>
              <a:t>27/09/2019</a:t>
            </a:fld>
            <a:endParaRPr lang="it-IT"/>
          </a:p>
        </p:txBody>
      </p:sp>
      <p:sp>
        <p:nvSpPr>
          <p:cNvPr id="7" name="Segnaposto numero diapositiva 6"/>
          <p:cNvSpPr>
            <a:spLocks noGrp="1"/>
          </p:cNvSpPr>
          <p:nvPr>
            <p:ph type="sldNum" sz="quarter" idx="12"/>
          </p:nvPr>
        </p:nvSpPr>
        <p:spPr/>
        <p:txBody>
          <a:bodyPr/>
          <a:lstStyle/>
          <a:p>
            <a:fld id="{A18B746F-5C65-4800-B6B2-3BAE1FA58094}" type="slidenum">
              <a:rPr lang="it-IT" smtClean="0"/>
              <a:pPr/>
              <a:t>16</a:t>
            </a:fld>
            <a:endParaRPr lang="it-IT"/>
          </a:p>
        </p:txBody>
      </p:sp>
      <p:sp>
        <p:nvSpPr>
          <p:cNvPr id="8" name="CasellaDiTesto 7"/>
          <p:cNvSpPr txBox="1"/>
          <p:nvPr/>
        </p:nvSpPr>
        <p:spPr>
          <a:xfrm>
            <a:off x="395536" y="836713"/>
            <a:ext cx="8352928" cy="369332"/>
          </a:xfrm>
          <a:prstGeom prst="rect">
            <a:avLst/>
          </a:prstGeom>
          <a:noFill/>
        </p:spPr>
        <p:txBody>
          <a:bodyPr wrap="square" rtlCol="0">
            <a:spAutoFit/>
          </a:bodyPr>
          <a:lstStyle/>
          <a:p>
            <a:pPr algn="ctr"/>
            <a:r>
              <a:rPr lang="it-IT" b="1" dirty="0" smtClean="0">
                <a:solidFill>
                  <a:srgbClr val="0070C0"/>
                </a:solidFill>
              </a:rPr>
              <a:t>Infine, ricorda:</a:t>
            </a:r>
            <a:endParaRPr lang="it-IT" dirty="0">
              <a:solidFill>
                <a:srgbClr val="0070C0"/>
              </a:solidFill>
            </a:endParaRPr>
          </a:p>
        </p:txBody>
      </p:sp>
      <p:pic>
        <p:nvPicPr>
          <p:cNvPr id="20481" name="Picture 1" descr="C:\Users\Master\Desktop\Lavoro\la16.jpg"/>
          <p:cNvPicPr>
            <a:picLocks noChangeAspect="1" noChangeArrowheads="1"/>
          </p:cNvPicPr>
          <p:nvPr/>
        </p:nvPicPr>
        <p:blipFill>
          <a:blip r:embed="rId2" cstate="print"/>
          <a:srcRect/>
          <a:stretch>
            <a:fillRect/>
          </a:stretch>
        </p:blipFill>
        <p:spPr bwMode="auto">
          <a:xfrm>
            <a:off x="2123728" y="2924944"/>
            <a:ext cx="5104305" cy="3384376"/>
          </a:xfrm>
          <a:prstGeom prst="rect">
            <a:avLst/>
          </a:prstGeom>
          <a:noFill/>
          <a:ln w="25400">
            <a:solidFill>
              <a:schemeClr val="accent1"/>
            </a:solidFill>
          </a:ln>
        </p:spPr>
      </p:pic>
      <p:sp>
        <p:nvSpPr>
          <p:cNvPr id="9" name="CasellaDiTesto 8"/>
          <p:cNvSpPr txBox="1"/>
          <p:nvPr/>
        </p:nvSpPr>
        <p:spPr>
          <a:xfrm>
            <a:off x="7380312" y="4077072"/>
            <a:ext cx="1368152" cy="707886"/>
          </a:xfrm>
          <a:prstGeom prst="rect">
            <a:avLst/>
          </a:prstGeom>
          <a:noFill/>
        </p:spPr>
        <p:txBody>
          <a:bodyPr wrap="square" rtlCol="0">
            <a:spAutoFit/>
          </a:bodyPr>
          <a:lstStyle/>
          <a:p>
            <a:pPr algn="ctr"/>
            <a:r>
              <a:rPr lang="it-IT" sz="4000" b="1" dirty="0" smtClean="0">
                <a:solidFill>
                  <a:srgbClr val="FF0000"/>
                </a:solidFill>
              </a:rPr>
              <a:t>FINE</a:t>
            </a:r>
            <a:endParaRPr lang="it-IT" sz="4000" b="1" dirty="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p:cTn id="7" dur="500" fill="hold"/>
                                        <p:tgtEl>
                                          <p:spTgt spid="8"/>
                                        </p:tgtEl>
                                        <p:attrNameLst>
                                          <p:attrName>ppt_w</p:attrName>
                                        </p:attrNameLst>
                                      </p:cBhvr>
                                      <p:tavLst>
                                        <p:tav tm="0">
                                          <p:val>
                                            <p:fltVal val="0"/>
                                          </p:val>
                                        </p:tav>
                                        <p:tav tm="100000">
                                          <p:val>
                                            <p:strVal val="#ppt_w"/>
                                          </p:val>
                                        </p:tav>
                                      </p:tavLst>
                                    </p:anim>
                                    <p:anim calcmode="lin" valueType="num">
                                      <p:cBhvr>
                                        <p:cTn id="8" dur="500" fill="hold"/>
                                        <p:tgtEl>
                                          <p:spTgt spid="8"/>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1" presetClass="entr" presetSubtype="4" fill="hold" nodeType="clickEffect">
                                  <p:stCondLst>
                                    <p:cond delay="0"/>
                                  </p:stCondLst>
                                  <p:childTnLst>
                                    <p:set>
                                      <p:cBhvr>
                                        <p:cTn id="12" dur="1" fill="hold">
                                          <p:stCondLst>
                                            <p:cond delay="0"/>
                                          </p:stCondLst>
                                        </p:cTn>
                                        <p:tgtEl>
                                          <p:spTgt spid="20481"/>
                                        </p:tgtEl>
                                        <p:attrNameLst>
                                          <p:attrName>style.visibility</p:attrName>
                                        </p:attrNameLst>
                                      </p:cBhvr>
                                      <p:to>
                                        <p:strVal val="visible"/>
                                      </p:to>
                                    </p:set>
                                    <p:animEffect transition="in" filter="wheel(4)">
                                      <p:cBhvr>
                                        <p:cTn id="13" dur="2000"/>
                                        <p:tgtEl>
                                          <p:spTgt spid="20481"/>
                                        </p:tgtEl>
                                      </p:cBhvr>
                                    </p:animEffect>
                                  </p:childTnLst>
                                </p:cTn>
                              </p:par>
                            </p:childTnLst>
                          </p:cTn>
                        </p:par>
                      </p:childTnLst>
                    </p:cTn>
                  </p:par>
                  <p:par>
                    <p:cTn id="14" fill="hold">
                      <p:stCondLst>
                        <p:cond delay="indefinite"/>
                      </p:stCondLst>
                      <p:childTnLst>
                        <p:par>
                          <p:cTn id="15" fill="hold">
                            <p:stCondLst>
                              <p:cond delay="0"/>
                            </p:stCondLst>
                            <p:childTnLst>
                              <p:par>
                                <p:cTn id="16" presetID="53" presetClass="entr" presetSubtype="0" fill="hold" grpId="0" nodeType="clickEffect">
                                  <p:stCondLst>
                                    <p:cond delay="0"/>
                                  </p:stCondLst>
                                  <p:childTnLst>
                                    <p:set>
                                      <p:cBhvr>
                                        <p:cTn id="17" dur="1" fill="hold">
                                          <p:stCondLst>
                                            <p:cond delay="0"/>
                                          </p:stCondLst>
                                        </p:cTn>
                                        <p:tgtEl>
                                          <p:spTgt spid="4"/>
                                        </p:tgtEl>
                                        <p:attrNameLst>
                                          <p:attrName>style.visibility</p:attrName>
                                        </p:attrNameLst>
                                      </p:cBhvr>
                                      <p:to>
                                        <p:strVal val="visible"/>
                                      </p:to>
                                    </p:set>
                                    <p:anim calcmode="lin" valueType="num">
                                      <p:cBhvr>
                                        <p:cTn id="18" dur="500" fill="hold"/>
                                        <p:tgtEl>
                                          <p:spTgt spid="4"/>
                                        </p:tgtEl>
                                        <p:attrNameLst>
                                          <p:attrName>ppt_w</p:attrName>
                                        </p:attrNameLst>
                                      </p:cBhvr>
                                      <p:tavLst>
                                        <p:tav tm="0">
                                          <p:val>
                                            <p:fltVal val="0"/>
                                          </p:val>
                                        </p:tav>
                                        <p:tav tm="100000">
                                          <p:val>
                                            <p:strVal val="#ppt_w"/>
                                          </p:val>
                                        </p:tav>
                                      </p:tavLst>
                                    </p:anim>
                                    <p:anim calcmode="lin" valueType="num">
                                      <p:cBhvr>
                                        <p:cTn id="19" dur="500" fill="hold"/>
                                        <p:tgtEl>
                                          <p:spTgt spid="4"/>
                                        </p:tgtEl>
                                        <p:attrNameLst>
                                          <p:attrName>ppt_h</p:attrName>
                                        </p:attrNameLst>
                                      </p:cBhvr>
                                      <p:tavLst>
                                        <p:tav tm="0">
                                          <p:val>
                                            <p:fltVal val="0"/>
                                          </p:val>
                                        </p:tav>
                                        <p:tav tm="100000">
                                          <p:val>
                                            <p:strVal val="#ppt_h"/>
                                          </p:val>
                                        </p:tav>
                                      </p:tavLst>
                                    </p:anim>
                                    <p:animEffect transition="in" filter="fade">
                                      <p:cBhvr>
                                        <p:cTn id="20" dur="500"/>
                                        <p:tgtEl>
                                          <p:spTgt spid="4"/>
                                        </p:tgtEl>
                                      </p:cBhvr>
                                    </p:animEffect>
                                  </p:childTnLst>
                                </p:cTn>
                              </p:par>
                            </p:childTnLst>
                          </p:cTn>
                        </p:par>
                      </p:childTnLst>
                    </p:cTn>
                  </p:par>
                  <p:par>
                    <p:cTn id="21" fill="hold">
                      <p:stCondLst>
                        <p:cond delay="indefinite"/>
                      </p:stCondLst>
                      <p:childTnLst>
                        <p:par>
                          <p:cTn id="22" fill="hold">
                            <p:stCondLst>
                              <p:cond delay="0"/>
                            </p:stCondLst>
                            <p:childTnLst>
                              <p:par>
                                <p:cTn id="23" presetID="42" presetClass="entr" presetSubtype="0" fill="hold" grpId="0" nodeType="clickEffect">
                                  <p:stCondLst>
                                    <p:cond delay="0"/>
                                  </p:stCondLst>
                                  <p:childTnLst>
                                    <p:set>
                                      <p:cBhvr>
                                        <p:cTn id="24" dur="1" fill="hold">
                                          <p:stCondLst>
                                            <p:cond delay="0"/>
                                          </p:stCondLst>
                                        </p:cTn>
                                        <p:tgtEl>
                                          <p:spTgt spid="9"/>
                                        </p:tgtEl>
                                        <p:attrNameLst>
                                          <p:attrName>style.visibility</p:attrName>
                                        </p:attrNameLst>
                                      </p:cBhvr>
                                      <p:to>
                                        <p:strVal val="visible"/>
                                      </p:to>
                                    </p:set>
                                    <p:animEffect transition="in" filter="fade">
                                      <p:cBhvr>
                                        <p:cTn id="25" dur="1000"/>
                                        <p:tgtEl>
                                          <p:spTgt spid="9"/>
                                        </p:tgtEl>
                                      </p:cBhvr>
                                    </p:animEffect>
                                    <p:anim calcmode="lin" valueType="num">
                                      <p:cBhvr>
                                        <p:cTn id="26" dur="1000" fill="hold"/>
                                        <p:tgtEl>
                                          <p:spTgt spid="9"/>
                                        </p:tgtEl>
                                        <p:attrNameLst>
                                          <p:attrName>ppt_x</p:attrName>
                                        </p:attrNameLst>
                                      </p:cBhvr>
                                      <p:tavLst>
                                        <p:tav tm="0">
                                          <p:val>
                                            <p:strVal val="#ppt_x"/>
                                          </p:val>
                                        </p:tav>
                                        <p:tav tm="100000">
                                          <p:val>
                                            <p:strVal val="#ppt_x"/>
                                          </p:val>
                                        </p:tav>
                                      </p:tavLst>
                                    </p:anim>
                                    <p:anim calcmode="lin" valueType="num">
                                      <p:cBhvr>
                                        <p:cTn id="27" dur="1000" fill="hold"/>
                                        <p:tgtEl>
                                          <p:spTgt spid="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8" grpId="0"/>
      <p:bldP spid="9"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971600" y="332656"/>
            <a:ext cx="7910696" cy="648072"/>
          </a:xfrm>
        </p:spPr>
        <p:txBody>
          <a:bodyPr>
            <a:normAutofit/>
          </a:bodyPr>
          <a:lstStyle/>
          <a:p>
            <a:pPr algn="ctr"/>
            <a:r>
              <a:rPr lang="it-IT" sz="3200" b="1" dirty="0" smtClean="0">
                <a:solidFill>
                  <a:srgbClr val="FF0000"/>
                </a:solidFill>
              </a:rPr>
              <a:t>Confrontiamoci</a:t>
            </a:r>
            <a:endParaRPr lang="it-IT" sz="3200" b="1" dirty="0">
              <a:solidFill>
                <a:srgbClr val="FF0000"/>
              </a:solidFill>
            </a:endParaRPr>
          </a:p>
        </p:txBody>
      </p:sp>
      <p:sp>
        <p:nvSpPr>
          <p:cNvPr id="6" name="Segnaposto data 5"/>
          <p:cNvSpPr>
            <a:spLocks noGrp="1"/>
          </p:cNvSpPr>
          <p:nvPr>
            <p:ph type="dt" sz="half" idx="10"/>
          </p:nvPr>
        </p:nvSpPr>
        <p:spPr/>
        <p:txBody>
          <a:bodyPr/>
          <a:lstStyle/>
          <a:p>
            <a:fld id="{B1EF4C8D-865C-44FF-AF3C-F037AB53A600}" type="datetime1">
              <a:rPr lang="it-IT" smtClean="0"/>
              <a:pPr/>
              <a:t>27/09/2019</a:t>
            </a:fld>
            <a:endParaRPr lang="it-IT"/>
          </a:p>
        </p:txBody>
      </p:sp>
      <p:sp>
        <p:nvSpPr>
          <p:cNvPr id="7" name="Segnaposto numero diapositiva 6"/>
          <p:cNvSpPr>
            <a:spLocks noGrp="1"/>
          </p:cNvSpPr>
          <p:nvPr>
            <p:ph type="sldNum" sz="quarter" idx="12"/>
          </p:nvPr>
        </p:nvSpPr>
        <p:spPr/>
        <p:txBody>
          <a:bodyPr/>
          <a:lstStyle/>
          <a:p>
            <a:fld id="{004E9C6C-7183-48E3-B448-19E9C1DD1A8F}" type="slidenum">
              <a:rPr lang="it-IT" smtClean="0"/>
              <a:pPr/>
              <a:t>17</a:t>
            </a:fld>
            <a:endParaRPr lang="it-IT"/>
          </a:p>
        </p:txBody>
      </p:sp>
      <p:sp>
        <p:nvSpPr>
          <p:cNvPr id="9" name="Sottotitolo 8"/>
          <p:cNvSpPr>
            <a:spLocks noGrp="1"/>
          </p:cNvSpPr>
          <p:nvPr>
            <p:ph type="subTitle" idx="1"/>
          </p:nvPr>
        </p:nvSpPr>
        <p:spPr>
          <a:xfrm>
            <a:off x="1115616" y="980728"/>
            <a:ext cx="7416824" cy="5472608"/>
          </a:xfrm>
        </p:spPr>
        <p:txBody>
          <a:bodyPr>
            <a:noAutofit/>
          </a:bodyPr>
          <a:lstStyle/>
          <a:p>
            <a:pPr marL="484632" indent="-457200" algn="just">
              <a:buAutoNum type="arabicPeriod"/>
            </a:pPr>
            <a:r>
              <a:rPr lang="it-IT" sz="2000" dirty="0" smtClean="0">
                <a:solidFill>
                  <a:schemeClr val="tx1"/>
                </a:solidFill>
              </a:rPr>
              <a:t>Il lavoro minorile, spesso è una forma di sfruttamento che non fa provare ai ragazzi il giusto appagamento. Cosa fare in questi casi per non subire passivamente ingiustizie?</a:t>
            </a:r>
          </a:p>
          <a:p>
            <a:pPr marL="484632" indent="-457200" algn="just">
              <a:buAutoNum type="arabicPeriod"/>
            </a:pPr>
            <a:r>
              <a:rPr lang="it-IT" sz="2000" dirty="0" smtClean="0">
                <a:solidFill>
                  <a:schemeClr val="tx1"/>
                </a:solidFill>
              </a:rPr>
              <a:t>Come comportarsi se un figlio adolescente esprime il desiderio di interrompere gli studi per andare a lavorare?</a:t>
            </a:r>
          </a:p>
          <a:p>
            <a:pPr marL="484632" indent="-457200" algn="just">
              <a:buAutoNum type="arabicPeriod"/>
            </a:pPr>
            <a:r>
              <a:rPr lang="it-IT" sz="2000" dirty="0" smtClean="0">
                <a:solidFill>
                  <a:schemeClr val="tx1"/>
                </a:solidFill>
              </a:rPr>
              <a:t>Sai che esistono anche le scuole serali per lavoratori? Come giudichi le forme di alternanza scuola-lavoro che si stanno realizzando nelle scuole superiori?</a:t>
            </a:r>
          </a:p>
          <a:p>
            <a:pPr marL="484632" indent="-457200" algn="just">
              <a:buAutoNum type="arabicPeriod"/>
            </a:pPr>
            <a:r>
              <a:rPr lang="it-IT" sz="2000" dirty="0" smtClean="0">
                <a:solidFill>
                  <a:schemeClr val="tx1"/>
                </a:solidFill>
              </a:rPr>
              <a:t>In Italia, e nei paesi occidentali in genere, certi lavori manuali non li vuole fare nessuno. Che giudizio dai a coloro che sostengono che gli immigrati “rubano” il lavoro agli italiani?</a:t>
            </a:r>
          </a:p>
          <a:p>
            <a:pPr marL="484632" indent="-457200" algn="just">
              <a:buAutoNum type="arabicPeriod"/>
            </a:pPr>
            <a:r>
              <a:rPr lang="it-IT" sz="2000" dirty="0" smtClean="0">
                <a:solidFill>
                  <a:schemeClr val="tx1"/>
                </a:solidFill>
              </a:rPr>
              <a:t>Molti studenti, durante le vacanze, estive cercano dei lavoretti per guadagnare i primi soldini e per fare le prime esperienze lavorative. Come giudichi queste esperienze?</a:t>
            </a:r>
            <a:endParaRPr lang="it-IT" sz="2000" dirty="0">
              <a:solidFill>
                <a:schemeClr val="tx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animEffect transition="in" filter="fade">
                                      <p:cBhvr>
                                        <p:cTn id="7" dur="1000"/>
                                        <p:tgtEl>
                                          <p:spTgt spid="9">
                                            <p:txEl>
                                              <p:pRg st="0" end="0"/>
                                            </p:txEl>
                                          </p:spTgt>
                                        </p:tgtEl>
                                      </p:cBhvr>
                                    </p:animEffect>
                                    <p:anim calcmode="lin" valueType="num">
                                      <p:cBhvr>
                                        <p:cTn id="8" dur="1000" fill="hold"/>
                                        <p:tgtEl>
                                          <p:spTgt spid="9">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9">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9">
                                            <p:txEl>
                                              <p:pRg st="1" end="1"/>
                                            </p:txEl>
                                          </p:spTgt>
                                        </p:tgtEl>
                                        <p:attrNameLst>
                                          <p:attrName>style.visibility</p:attrName>
                                        </p:attrNameLst>
                                      </p:cBhvr>
                                      <p:to>
                                        <p:strVal val="visible"/>
                                      </p:to>
                                    </p:set>
                                    <p:animEffect transition="in" filter="fade">
                                      <p:cBhvr>
                                        <p:cTn id="14" dur="1000"/>
                                        <p:tgtEl>
                                          <p:spTgt spid="9">
                                            <p:txEl>
                                              <p:pRg st="1" end="1"/>
                                            </p:txEl>
                                          </p:spTgt>
                                        </p:tgtEl>
                                      </p:cBhvr>
                                    </p:animEffect>
                                    <p:anim calcmode="lin" valueType="num">
                                      <p:cBhvr>
                                        <p:cTn id="15" dur="1000" fill="hold"/>
                                        <p:tgtEl>
                                          <p:spTgt spid="9">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9">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9">
                                            <p:txEl>
                                              <p:pRg st="2" end="2"/>
                                            </p:txEl>
                                          </p:spTgt>
                                        </p:tgtEl>
                                        <p:attrNameLst>
                                          <p:attrName>style.visibility</p:attrName>
                                        </p:attrNameLst>
                                      </p:cBhvr>
                                      <p:to>
                                        <p:strVal val="visible"/>
                                      </p:to>
                                    </p:set>
                                    <p:animEffect transition="in" filter="fade">
                                      <p:cBhvr>
                                        <p:cTn id="21" dur="1000"/>
                                        <p:tgtEl>
                                          <p:spTgt spid="9">
                                            <p:txEl>
                                              <p:pRg st="2" end="2"/>
                                            </p:txEl>
                                          </p:spTgt>
                                        </p:tgtEl>
                                      </p:cBhvr>
                                    </p:animEffect>
                                    <p:anim calcmode="lin" valueType="num">
                                      <p:cBhvr>
                                        <p:cTn id="22" dur="1000" fill="hold"/>
                                        <p:tgtEl>
                                          <p:spTgt spid="9">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9">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9">
                                            <p:txEl>
                                              <p:pRg st="3" end="3"/>
                                            </p:txEl>
                                          </p:spTgt>
                                        </p:tgtEl>
                                        <p:attrNameLst>
                                          <p:attrName>style.visibility</p:attrName>
                                        </p:attrNameLst>
                                      </p:cBhvr>
                                      <p:to>
                                        <p:strVal val="visible"/>
                                      </p:to>
                                    </p:set>
                                    <p:animEffect transition="in" filter="fade">
                                      <p:cBhvr>
                                        <p:cTn id="28" dur="1000"/>
                                        <p:tgtEl>
                                          <p:spTgt spid="9">
                                            <p:txEl>
                                              <p:pRg st="3" end="3"/>
                                            </p:txEl>
                                          </p:spTgt>
                                        </p:tgtEl>
                                      </p:cBhvr>
                                    </p:animEffect>
                                    <p:anim calcmode="lin" valueType="num">
                                      <p:cBhvr>
                                        <p:cTn id="29" dur="1000" fill="hold"/>
                                        <p:tgtEl>
                                          <p:spTgt spid="9">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9">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9">
                                            <p:txEl>
                                              <p:pRg st="4" end="4"/>
                                            </p:txEl>
                                          </p:spTgt>
                                        </p:tgtEl>
                                        <p:attrNameLst>
                                          <p:attrName>style.visibility</p:attrName>
                                        </p:attrNameLst>
                                      </p:cBhvr>
                                      <p:to>
                                        <p:strVal val="visible"/>
                                      </p:to>
                                    </p:set>
                                    <p:animEffect transition="in" filter="fade">
                                      <p:cBhvr>
                                        <p:cTn id="35" dur="1000"/>
                                        <p:tgtEl>
                                          <p:spTgt spid="9">
                                            <p:txEl>
                                              <p:pRg st="4" end="4"/>
                                            </p:txEl>
                                          </p:spTgt>
                                        </p:tgtEl>
                                      </p:cBhvr>
                                    </p:animEffect>
                                    <p:anim calcmode="lin" valueType="num">
                                      <p:cBhvr>
                                        <p:cTn id="36" dur="1000" fill="hold"/>
                                        <p:tgtEl>
                                          <p:spTgt spid="9">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9">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323528" y="260648"/>
            <a:ext cx="8424936" cy="576064"/>
          </a:xfrm>
        </p:spPr>
        <p:txBody>
          <a:bodyPr>
            <a:noAutofit/>
          </a:bodyPr>
          <a:lstStyle/>
          <a:p>
            <a:pPr fontAlgn="base"/>
            <a:r>
              <a:rPr lang="it-IT" sz="4000" b="1" dirty="0" smtClean="0">
                <a:solidFill>
                  <a:srgbClr val="FF0000"/>
                </a:solidFill>
              </a:rPr>
              <a:t/>
            </a:r>
            <a:br>
              <a:rPr lang="it-IT" sz="4000" b="1" dirty="0" smtClean="0">
                <a:solidFill>
                  <a:srgbClr val="FF0000"/>
                </a:solidFill>
              </a:rPr>
            </a:br>
            <a:r>
              <a:rPr lang="it-IT" sz="4000" b="1" dirty="0" smtClean="0">
                <a:solidFill>
                  <a:srgbClr val="FF0000"/>
                </a:solidFill>
              </a:rPr>
              <a:t>Adolescenza e lavoro</a:t>
            </a:r>
            <a:br>
              <a:rPr lang="it-IT" sz="4000" b="1" dirty="0" smtClean="0">
                <a:solidFill>
                  <a:srgbClr val="FF0000"/>
                </a:solidFill>
              </a:rPr>
            </a:br>
            <a:endParaRPr lang="it-IT" sz="4000" b="1" dirty="0">
              <a:solidFill>
                <a:srgbClr val="FF0000"/>
              </a:solidFill>
            </a:endParaRPr>
          </a:p>
        </p:txBody>
      </p:sp>
      <p:sp>
        <p:nvSpPr>
          <p:cNvPr id="4" name="CasellaDiTesto 3"/>
          <p:cNvSpPr txBox="1"/>
          <p:nvPr/>
        </p:nvSpPr>
        <p:spPr>
          <a:xfrm>
            <a:off x="395536" y="1412776"/>
            <a:ext cx="8352928" cy="4093428"/>
          </a:xfrm>
          <a:prstGeom prst="rect">
            <a:avLst/>
          </a:prstGeom>
          <a:solidFill>
            <a:srgbClr val="FFFF00"/>
          </a:solidFill>
          <a:ln w="25400">
            <a:solidFill>
              <a:schemeClr val="accent1"/>
            </a:solidFill>
          </a:ln>
        </p:spPr>
        <p:txBody>
          <a:bodyPr wrap="square" rtlCol="0">
            <a:spAutoFit/>
          </a:bodyPr>
          <a:lstStyle/>
          <a:p>
            <a:pPr lvl="0" algn="just">
              <a:buFont typeface="Wingdings" pitchFamily="2" charset="2"/>
              <a:buChar char="§"/>
            </a:pPr>
            <a:r>
              <a:rPr lang="it-IT" sz="2000" dirty="0" smtClean="0"/>
              <a:t> </a:t>
            </a:r>
            <a:r>
              <a:rPr lang="it-IT" sz="2000" b="1" dirty="0" smtClean="0">
                <a:solidFill>
                  <a:srgbClr val="FF0000"/>
                </a:solidFill>
              </a:rPr>
              <a:t>Resta fermamente proibito </a:t>
            </a:r>
            <a:r>
              <a:rPr lang="it-IT" sz="2000" dirty="0" smtClean="0"/>
              <a:t>“l’accesso al lavoro ai minori di 16 anni”.</a:t>
            </a:r>
          </a:p>
          <a:p>
            <a:pPr lvl="0" algn="just">
              <a:buFont typeface="Wingdings" pitchFamily="2" charset="2"/>
              <a:buChar char="§"/>
            </a:pPr>
            <a:r>
              <a:rPr lang="it-IT" sz="2000" dirty="0" smtClean="0"/>
              <a:t> </a:t>
            </a:r>
            <a:r>
              <a:rPr lang="it-IT" sz="2000" b="1" dirty="0" smtClean="0">
                <a:solidFill>
                  <a:srgbClr val="FF0000"/>
                </a:solidFill>
              </a:rPr>
              <a:t>Il minorenne </a:t>
            </a:r>
            <a:r>
              <a:rPr lang="it-IT" sz="2000" dirty="0" smtClean="0"/>
              <a:t>che non viva in modo indipendente deve avere a disposizione dell’autorizzazione dei suoi rappresentanti legali. Se vive con i genitori, l’autorizzazione deve essere di entrambi.</a:t>
            </a:r>
          </a:p>
          <a:p>
            <a:pPr lvl="0" algn="just">
              <a:buFont typeface="Wingdings" pitchFamily="2" charset="2"/>
              <a:buChar char="§"/>
            </a:pPr>
            <a:r>
              <a:rPr lang="it-IT" sz="2000" dirty="0" smtClean="0"/>
              <a:t> </a:t>
            </a:r>
            <a:r>
              <a:rPr lang="it-IT" sz="2000" b="1" dirty="0" smtClean="0">
                <a:solidFill>
                  <a:srgbClr val="FF0000"/>
                </a:solidFill>
              </a:rPr>
              <a:t>Avere</a:t>
            </a:r>
            <a:r>
              <a:rPr lang="it-IT" sz="2000" dirty="0" smtClean="0"/>
              <a:t> piene capacità per lavorare.</a:t>
            </a:r>
          </a:p>
          <a:p>
            <a:pPr lvl="0" algn="just">
              <a:buFont typeface="Wingdings" pitchFamily="2" charset="2"/>
              <a:buChar char="§"/>
            </a:pPr>
            <a:r>
              <a:rPr lang="it-IT" sz="2000" dirty="0" smtClean="0"/>
              <a:t> </a:t>
            </a:r>
            <a:r>
              <a:rPr lang="it-IT" sz="2000" b="1" dirty="0" smtClean="0">
                <a:solidFill>
                  <a:srgbClr val="FF0000"/>
                </a:solidFill>
              </a:rPr>
              <a:t>Protezione </a:t>
            </a:r>
            <a:r>
              <a:rPr lang="it-IT" sz="2000" dirty="0" smtClean="0"/>
              <a:t>e sicurezza speciale nel posto di lavoro.</a:t>
            </a:r>
          </a:p>
          <a:p>
            <a:pPr lvl="0" algn="just">
              <a:buFont typeface="Wingdings" pitchFamily="2" charset="2"/>
              <a:buChar char="§"/>
            </a:pPr>
            <a:r>
              <a:rPr lang="it-IT" sz="2000" dirty="0" smtClean="0"/>
              <a:t> </a:t>
            </a:r>
            <a:r>
              <a:rPr lang="it-IT" sz="2000" b="1" dirty="0" smtClean="0">
                <a:solidFill>
                  <a:srgbClr val="FF0000"/>
                </a:solidFill>
              </a:rPr>
              <a:t>Restano proibiti </a:t>
            </a:r>
            <a:r>
              <a:rPr lang="it-IT" sz="2000" dirty="0" smtClean="0"/>
              <a:t>i lavori con condizioni malsane e pericolose per la salute e lo sviluppo della sua formazione professionale o umana.</a:t>
            </a:r>
          </a:p>
          <a:p>
            <a:pPr lvl="0" algn="just">
              <a:buFont typeface="Wingdings" pitchFamily="2" charset="2"/>
              <a:buChar char="§"/>
            </a:pPr>
            <a:r>
              <a:rPr lang="it-IT" sz="2000" dirty="0" smtClean="0"/>
              <a:t> </a:t>
            </a:r>
            <a:r>
              <a:rPr lang="it-IT" sz="2000" b="1" dirty="0" smtClean="0">
                <a:solidFill>
                  <a:srgbClr val="FF0000"/>
                </a:solidFill>
              </a:rPr>
              <a:t>Restano proibiti </a:t>
            </a:r>
            <a:r>
              <a:rPr lang="it-IT" sz="2000" dirty="0" smtClean="0"/>
              <a:t>anche i lavori notturni.</a:t>
            </a:r>
          </a:p>
          <a:p>
            <a:pPr lvl="0" algn="just">
              <a:buFont typeface="Wingdings" pitchFamily="2" charset="2"/>
              <a:buChar char="§"/>
            </a:pPr>
            <a:r>
              <a:rPr lang="it-IT" sz="2000" dirty="0" smtClean="0"/>
              <a:t> </a:t>
            </a:r>
            <a:r>
              <a:rPr lang="it-IT" sz="2000" b="1" dirty="0" smtClean="0">
                <a:solidFill>
                  <a:srgbClr val="FF0000"/>
                </a:solidFill>
              </a:rPr>
              <a:t>Non si possono </a:t>
            </a:r>
            <a:r>
              <a:rPr lang="it-IT" sz="2000" dirty="0" smtClean="0"/>
              <a:t>realizzare ore extra ne lavorare più di 8 ore giornaliere, comprese il tempo dedicato alla formazione.</a:t>
            </a:r>
          </a:p>
          <a:p>
            <a:pPr lvl="0" algn="just">
              <a:buFont typeface="Wingdings" pitchFamily="2" charset="2"/>
              <a:buChar char="§"/>
            </a:pPr>
            <a:r>
              <a:rPr lang="it-IT" sz="2000" dirty="0" smtClean="0"/>
              <a:t> </a:t>
            </a:r>
            <a:r>
              <a:rPr lang="it-IT" sz="2000" b="1" dirty="0" smtClean="0">
                <a:solidFill>
                  <a:srgbClr val="FF0000"/>
                </a:solidFill>
              </a:rPr>
              <a:t>Se l’orario giornaliero </a:t>
            </a:r>
            <a:r>
              <a:rPr lang="it-IT" sz="2000" dirty="0" smtClean="0"/>
              <a:t>supera le quattro ore e mezza, si dovrà stabilire un periodo di riposo durante la giornata che sia inferiore ai 30 minuti.</a:t>
            </a:r>
            <a:endParaRPr lang="it-IT" sz="2000" b="1" dirty="0"/>
          </a:p>
        </p:txBody>
      </p:sp>
      <p:sp>
        <p:nvSpPr>
          <p:cNvPr id="6" name="Segnaposto data 5"/>
          <p:cNvSpPr>
            <a:spLocks noGrp="1"/>
          </p:cNvSpPr>
          <p:nvPr>
            <p:ph type="dt" sz="half" idx="10"/>
          </p:nvPr>
        </p:nvSpPr>
        <p:spPr/>
        <p:txBody>
          <a:bodyPr/>
          <a:lstStyle/>
          <a:p>
            <a:fld id="{4C5A7F1C-25F8-41DA-BB32-6093626B9ACC}" type="datetime1">
              <a:rPr lang="it-IT" smtClean="0"/>
              <a:pPr/>
              <a:t>27/09/2019</a:t>
            </a:fld>
            <a:endParaRPr lang="it-IT"/>
          </a:p>
        </p:txBody>
      </p:sp>
      <p:sp>
        <p:nvSpPr>
          <p:cNvPr id="7" name="Segnaposto numero diapositiva 6"/>
          <p:cNvSpPr>
            <a:spLocks noGrp="1"/>
          </p:cNvSpPr>
          <p:nvPr>
            <p:ph type="sldNum" sz="quarter" idx="12"/>
          </p:nvPr>
        </p:nvSpPr>
        <p:spPr/>
        <p:txBody>
          <a:bodyPr/>
          <a:lstStyle/>
          <a:p>
            <a:fld id="{A18B746F-5C65-4800-B6B2-3BAE1FA58094}" type="slidenum">
              <a:rPr lang="it-IT" smtClean="0"/>
              <a:pPr/>
              <a:t>2</a:t>
            </a:fld>
            <a:endParaRPr lang="it-IT"/>
          </a:p>
        </p:txBody>
      </p:sp>
      <p:sp>
        <p:nvSpPr>
          <p:cNvPr id="8" name="CasellaDiTesto 7"/>
          <p:cNvSpPr txBox="1"/>
          <p:nvPr/>
        </p:nvSpPr>
        <p:spPr>
          <a:xfrm>
            <a:off x="395536" y="836713"/>
            <a:ext cx="8352928" cy="646331"/>
          </a:xfrm>
          <a:prstGeom prst="rect">
            <a:avLst/>
          </a:prstGeom>
          <a:noFill/>
        </p:spPr>
        <p:txBody>
          <a:bodyPr wrap="square" rtlCol="0">
            <a:spAutoFit/>
          </a:bodyPr>
          <a:lstStyle/>
          <a:p>
            <a:pPr algn="ctr"/>
            <a:r>
              <a:rPr lang="it-IT" b="1" dirty="0" smtClean="0">
                <a:solidFill>
                  <a:srgbClr val="0070C0"/>
                </a:solidFill>
              </a:rPr>
              <a:t>Condizioni delle offerte di lavoro per adolescenti</a:t>
            </a:r>
          </a:p>
          <a:p>
            <a:endParaRPr lang="it-IT"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8"/>
                                        </p:tgtEl>
                                        <p:attrNameLst>
                                          <p:attrName>style.visibility</p:attrName>
                                        </p:attrNameLst>
                                      </p:cBhvr>
                                      <p:to>
                                        <p:strVal val="visible"/>
                                      </p:to>
                                    </p:set>
                                    <p:anim calcmode="lin" valueType="num">
                                      <p:cBhvr>
                                        <p:cTn id="7" dur="500" fill="hold"/>
                                        <p:tgtEl>
                                          <p:spTgt spid="8"/>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8"/>
                                        </p:tgtEl>
                                        <p:attrNameLst>
                                          <p:attrName>ppt_y</p:attrName>
                                        </p:attrNameLst>
                                      </p:cBhvr>
                                      <p:tavLst>
                                        <p:tav tm="0">
                                          <p:val>
                                            <p:strVal val="#ppt_y"/>
                                          </p:val>
                                        </p:tav>
                                        <p:tav tm="100000">
                                          <p:val>
                                            <p:strVal val="#ppt_y"/>
                                          </p:val>
                                        </p:tav>
                                      </p:tavLst>
                                    </p:anim>
                                    <p:anim calcmode="lin" valueType="num">
                                      <p:cBhvr>
                                        <p:cTn id="9" dur="500" fill="hold"/>
                                        <p:tgtEl>
                                          <p:spTgt spid="8"/>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8"/>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8"/>
                                        </p:tgtEl>
                                      </p:cBhvr>
                                    </p:animEffect>
                                  </p:childTnLst>
                                </p:cTn>
                              </p:par>
                            </p:childTnLst>
                          </p:cTn>
                        </p:par>
                      </p:childTnLst>
                    </p:cTn>
                  </p:par>
                  <p:par>
                    <p:cTn id="12" fill="hold">
                      <p:stCondLst>
                        <p:cond delay="indefinite"/>
                      </p:stCondLst>
                      <p:childTnLst>
                        <p:par>
                          <p:cTn id="13" fill="hold">
                            <p:stCondLst>
                              <p:cond delay="0"/>
                            </p:stCondLst>
                            <p:childTnLst>
                              <p:par>
                                <p:cTn id="14" presetID="53" presetClass="entr" presetSubtype="0" fill="hold" nodeType="clickEffect">
                                  <p:stCondLst>
                                    <p:cond delay="0"/>
                                  </p:stCondLst>
                                  <p:childTnLst>
                                    <p:set>
                                      <p:cBhvr>
                                        <p:cTn id="15" dur="1" fill="hold">
                                          <p:stCondLst>
                                            <p:cond delay="0"/>
                                          </p:stCondLst>
                                        </p:cTn>
                                        <p:tgtEl>
                                          <p:spTgt spid="4">
                                            <p:txEl>
                                              <p:pRg st="0" end="0"/>
                                            </p:txEl>
                                          </p:spTgt>
                                        </p:tgtEl>
                                        <p:attrNameLst>
                                          <p:attrName>style.visibility</p:attrName>
                                        </p:attrNameLst>
                                      </p:cBhvr>
                                      <p:to>
                                        <p:strVal val="visible"/>
                                      </p:to>
                                    </p:set>
                                    <p:anim calcmode="lin" valueType="num">
                                      <p:cBhvr>
                                        <p:cTn id="16" dur="500" fill="hold"/>
                                        <p:tgtEl>
                                          <p:spTgt spid="4">
                                            <p:txEl>
                                              <p:pRg st="0" end="0"/>
                                            </p:txEl>
                                          </p:spTgt>
                                        </p:tgtEl>
                                        <p:attrNameLst>
                                          <p:attrName>ppt_w</p:attrName>
                                        </p:attrNameLst>
                                      </p:cBhvr>
                                      <p:tavLst>
                                        <p:tav tm="0">
                                          <p:val>
                                            <p:fltVal val="0"/>
                                          </p:val>
                                        </p:tav>
                                        <p:tav tm="100000">
                                          <p:val>
                                            <p:strVal val="#ppt_w"/>
                                          </p:val>
                                        </p:tav>
                                      </p:tavLst>
                                    </p:anim>
                                    <p:anim calcmode="lin" valueType="num">
                                      <p:cBhvr>
                                        <p:cTn id="17" dur="500" fill="hold"/>
                                        <p:tgtEl>
                                          <p:spTgt spid="4">
                                            <p:txEl>
                                              <p:pRg st="0" end="0"/>
                                            </p:txEl>
                                          </p:spTgt>
                                        </p:tgtEl>
                                        <p:attrNameLst>
                                          <p:attrName>ppt_h</p:attrName>
                                        </p:attrNameLst>
                                      </p:cBhvr>
                                      <p:tavLst>
                                        <p:tav tm="0">
                                          <p:val>
                                            <p:fltVal val="0"/>
                                          </p:val>
                                        </p:tav>
                                        <p:tav tm="100000">
                                          <p:val>
                                            <p:strVal val="#ppt_h"/>
                                          </p:val>
                                        </p:tav>
                                      </p:tavLst>
                                    </p:anim>
                                    <p:animEffect transition="in" filter="fade">
                                      <p:cBhvr>
                                        <p:cTn id="18" dur="500"/>
                                        <p:tgtEl>
                                          <p:spTgt spid="4">
                                            <p:txEl>
                                              <p:pRg st="0" end="0"/>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53" presetClass="entr" presetSubtype="0" fill="hold" nodeType="clickEffect">
                                  <p:stCondLst>
                                    <p:cond delay="0"/>
                                  </p:stCondLst>
                                  <p:childTnLst>
                                    <p:set>
                                      <p:cBhvr>
                                        <p:cTn id="22" dur="1" fill="hold">
                                          <p:stCondLst>
                                            <p:cond delay="0"/>
                                          </p:stCondLst>
                                        </p:cTn>
                                        <p:tgtEl>
                                          <p:spTgt spid="4">
                                            <p:txEl>
                                              <p:pRg st="1" end="1"/>
                                            </p:txEl>
                                          </p:spTgt>
                                        </p:tgtEl>
                                        <p:attrNameLst>
                                          <p:attrName>style.visibility</p:attrName>
                                        </p:attrNameLst>
                                      </p:cBhvr>
                                      <p:to>
                                        <p:strVal val="visible"/>
                                      </p:to>
                                    </p:set>
                                    <p:anim calcmode="lin" valueType="num">
                                      <p:cBhvr>
                                        <p:cTn id="23" dur="500" fill="hold"/>
                                        <p:tgtEl>
                                          <p:spTgt spid="4">
                                            <p:txEl>
                                              <p:pRg st="1" end="1"/>
                                            </p:txEl>
                                          </p:spTgt>
                                        </p:tgtEl>
                                        <p:attrNameLst>
                                          <p:attrName>ppt_w</p:attrName>
                                        </p:attrNameLst>
                                      </p:cBhvr>
                                      <p:tavLst>
                                        <p:tav tm="0">
                                          <p:val>
                                            <p:fltVal val="0"/>
                                          </p:val>
                                        </p:tav>
                                        <p:tav tm="100000">
                                          <p:val>
                                            <p:strVal val="#ppt_w"/>
                                          </p:val>
                                        </p:tav>
                                      </p:tavLst>
                                    </p:anim>
                                    <p:anim calcmode="lin" valueType="num">
                                      <p:cBhvr>
                                        <p:cTn id="24" dur="500" fill="hold"/>
                                        <p:tgtEl>
                                          <p:spTgt spid="4">
                                            <p:txEl>
                                              <p:pRg st="1" end="1"/>
                                            </p:txEl>
                                          </p:spTgt>
                                        </p:tgtEl>
                                        <p:attrNameLst>
                                          <p:attrName>ppt_h</p:attrName>
                                        </p:attrNameLst>
                                      </p:cBhvr>
                                      <p:tavLst>
                                        <p:tav tm="0">
                                          <p:val>
                                            <p:fltVal val="0"/>
                                          </p:val>
                                        </p:tav>
                                        <p:tav tm="100000">
                                          <p:val>
                                            <p:strVal val="#ppt_h"/>
                                          </p:val>
                                        </p:tav>
                                      </p:tavLst>
                                    </p:anim>
                                    <p:animEffect transition="in" filter="fade">
                                      <p:cBhvr>
                                        <p:cTn id="25" dur="500"/>
                                        <p:tgtEl>
                                          <p:spTgt spid="4">
                                            <p:txEl>
                                              <p:pRg st="1" end="1"/>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53" presetClass="entr" presetSubtype="0" fill="hold" nodeType="clickEffect">
                                  <p:stCondLst>
                                    <p:cond delay="0"/>
                                  </p:stCondLst>
                                  <p:childTnLst>
                                    <p:set>
                                      <p:cBhvr>
                                        <p:cTn id="29" dur="1" fill="hold">
                                          <p:stCondLst>
                                            <p:cond delay="0"/>
                                          </p:stCondLst>
                                        </p:cTn>
                                        <p:tgtEl>
                                          <p:spTgt spid="4">
                                            <p:txEl>
                                              <p:pRg st="2" end="2"/>
                                            </p:txEl>
                                          </p:spTgt>
                                        </p:tgtEl>
                                        <p:attrNameLst>
                                          <p:attrName>style.visibility</p:attrName>
                                        </p:attrNameLst>
                                      </p:cBhvr>
                                      <p:to>
                                        <p:strVal val="visible"/>
                                      </p:to>
                                    </p:set>
                                    <p:anim calcmode="lin" valueType="num">
                                      <p:cBhvr>
                                        <p:cTn id="30" dur="500" fill="hold"/>
                                        <p:tgtEl>
                                          <p:spTgt spid="4">
                                            <p:txEl>
                                              <p:pRg st="2" end="2"/>
                                            </p:txEl>
                                          </p:spTgt>
                                        </p:tgtEl>
                                        <p:attrNameLst>
                                          <p:attrName>ppt_w</p:attrName>
                                        </p:attrNameLst>
                                      </p:cBhvr>
                                      <p:tavLst>
                                        <p:tav tm="0">
                                          <p:val>
                                            <p:fltVal val="0"/>
                                          </p:val>
                                        </p:tav>
                                        <p:tav tm="100000">
                                          <p:val>
                                            <p:strVal val="#ppt_w"/>
                                          </p:val>
                                        </p:tav>
                                      </p:tavLst>
                                    </p:anim>
                                    <p:anim calcmode="lin" valueType="num">
                                      <p:cBhvr>
                                        <p:cTn id="31" dur="500" fill="hold"/>
                                        <p:tgtEl>
                                          <p:spTgt spid="4">
                                            <p:txEl>
                                              <p:pRg st="2" end="2"/>
                                            </p:txEl>
                                          </p:spTgt>
                                        </p:tgtEl>
                                        <p:attrNameLst>
                                          <p:attrName>ppt_h</p:attrName>
                                        </p:attrNameLst>
                                      </p:cBhvr>
                                      <p:tavLst>
                                        <p:tav tm="0">
                                          <p:val>
                                            <p:fltVal val="0"/>
                                          </p:val>
                                        </p:tav>
                                        <p:tav tm="100000">
                                          <p:val>
                                            <p:strVal val="#ppt_h"/>
                                          </p:val>
                                        </p:tav>
                                      </p:tavLst>
                                    </p:anim>
                                    <p:animEffect transition="in" filter="fade">
                                      <p:cBhvr>
                                        <p:cTn id="32" dur="500"/>
                                        <p:tgtEl>
                                          <p:spTgt spid="4">
                                            <p:txEl>
                                              <p:pRg st="2" end="2"/>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53" presetClass="entr" presetSubtype="0" fill="hold" nodeType="clickEffect">
                                  <p:stCondLst>
                                    <p:cond delay="0"/>
                                  </p:stCondLst>
                                  <p:childTnLst>
                                    <p:set>
                                      <p:cBhvr>
                                        <p:cTn id="36" dur="1" fill="hold">
                                          <p:stCondLst>
                                            <p:cond delay="0"/>
                                          </p:stCondLst>
                                        </p:cTn>
                                        <p:tgtEl>
                                          <p:spTgt spid="4">
                                            <p:txEl>
                                              <p:pRg st="3" end="3"/>
                                            </p:txEl>
                                          </p:spTgt>
                                        </p:tgtEl>
                                        <p:attrNameLst>
                                          <p:attrName>style.visibility</p:attrName>
                                        </p:attrNameLst>
                                      </p:cBhvr>
                                      <p:to>
                                        <p:strVal val="visible"/>
                                      </p:to>
                                    </p:set>
                                    <p:anim calcmode="lin" valueType="num">
                                      <p:cBhvr>
                                        <p:cTn id="37" dur="500" fill="hold"/>
                                        <p:tgtEl>
                                          <p:spTgt spid="4">
                                            <p:txEl>
                                              <p:pRg st="3" end="3"/>
                                            </p:txEl>
                                          </p:spTgt>
                                        </p:tgtEl>
                                        <p:attrNameLst>
                                          <p:attrName>ppt_w</p:attrName>
                                        </p:attrNameLst>
                                      </p:cBhvr>
                                      <p:tavLst>
                                        <p:tav tm="0">
                                          <p:val>
                                            <p:fltVal val="0"/>
                                          </p:val>
                                        </p:tav>
                                        <p:tav tm="100000">
                                          <p:val>
                                            <p:strVal val="#ppt_w"/>
                                          </p:val>
                                        </p:tav>
                                      </p:tavLst>
                                    </p:anim>
                                    <p:anim calcmode="lin" valueType="num">
                                      <p:cBhvr>
                                        <p:cTn id="38" dur="500" fill="hold"/>
                                        <p:tgtEl>
                                          <p:spTgt spid="4">
                                            <p:txEl>
                                              <p:pRg st="3" end="3"/>
                                            </p:txEl>
                                          </p:spTgt>
                                        </p:tgtEl>
                                        <p:attrNameLst>
                                          <p:attrName>ppt_h</p:attrName>
                                        </p:attrNameLst>
                                      </p:cBhvr>
                                      <p:tavLst>
                                        <p:tav tm="0">
                                          <p:val>
                                            <p:fltVal val="0"/>
                                          </p:val>
                                        </p:tav>
                                        <p:tav tm="100000">
                                          <p:val>
                                            <p:strVal val="#ppt_h"/>
                                          </p:val>
                                        </p:tav>
                                      </p:tavLst>
                                    </p:anim>
                                    <p:animEffect transition="in" filter="fade">
                                      <p:cBhvr>
                                        <p:cTn id="39" dur="500"/>
                                        <p:tgtEl>
                                          <p:spTgt spid="4">
                                            <p:txEl>
                                              <p:pRg st="3" end="3"/>
                                            </p:txEl>
                                          </p:spTgt>
                                        </p:tgtEl>
                                      </p:cBhvr>
                                    </p:animEffect>
                                  </p:childTnLst>
                                </p:cTn>
                              </p:par>
                            </p:childTnLst>
                          </p:cTn>
                        </p:par>
                      </p:childTnLst>
                    </p:cTn>
                  </p:par>
                  <p:par>
                    <p:cTn id="40" fill="hold">
                      <p:stCondLst>
                        <p:cond delay="indefinite"/>
                      </p:stCondLst>
                      <p:childTnLst>
                        <p:par>
                          <p:cTn id="41" fill="hold">
                            <p:stCondLst>
                              <p:cond delay="0"/>
                            </p:stCondLst>
                            <p:childTnLst>
                              <p:par>
                                <p:cTn id="42" presetID="53" presetClass="entr" presetSubtype="0" fill="hold" nodeType="clickEffect">
                                  <p:stCondLst>
                                    <p:cond delay="0"/>
                                  </p:stCondLst>
                                  <p:childTnLst>
                                    <p:set>
                                      <p:cBhvr>
                                        <p:cTn id="43" dur="1" fill="hold">
                                          <p:stCondLst>
                                            <p:cond delay="0"/>
                                          </p:stCondLst>
                                        </p:cTn>
                                        <p:tgtEl>
                                          <p:spTgt spid="4">
                                            <p:txEl>
                                              <p:pRg st="4" end="4"/>
                                            </p:txEl>
                                          </p:spTgt>
                                        </p:tgtEl>
                                        <p:attrNameLst>
                                          <p:attrName>style.visibility</p:attrName>
                                        </p:attrNameLst>
                                      </p:cBhvr>
                                      <p:to>
                                        <p:strVal val="visible"/>
                                      </p:to>
                                    </p:set>
                                    <p:anim calcmode="lin" valueType="num">
                                      <p:cBhvr>
                                        <p:cTn id="44" dur="500" fill="hold"/>
                                        <p:tgtEl>
                                          <p:spTgt spid="4">
                                            <p:txEl>
                                              <p:pRg st="4" end="4"/>
                                            </p:txEl>
                                          </p:spTgt>
                                        </p:tgtEl>
                                        <p:attrNameLst>
                                          <p:attrName>ppt_w</p:attrName>
                                        </p:attrNameLst>
                                      </p:cBhvr>
                                      <p:tavLst>
                                        <p:tav tm="0">
                                          <p:val>
                                            <p:fltVal val="0"/>
                                          </p:val>
                                        </p:tav>
                                        <p:tav tm="100000">
                                          <p:val>
                                            <p:strVal val="#ppt_w"/>
                                          </p:val>
                                        </p:tav>
                                      </p:tavLst>
                                    </p:anim>
                                    <p:anim calcmode="lin" valueType="num">
                                      <p:cBhvr>
                                        <p:cTn id="45" dur="500" fill="hold"/>
                                        <p:tgtEl>
                                          <p:spTgt spid="4">
                                            <p:txEl>
                                              <p:pRg st="4" end="4"/>
                                            </p:txEl>
                                          </p:spTgt>
                                        </p:tgtEl>
                                        <p:attrNameLst>
                                          <p:attrName>ppt_h</p:attrName>
                                        </p:attrNameLst>
                                      </p:cBhvr>
                                      <p:tavLst>
                                        <p:tav tm="0">
                                          <p:val>
                                            <p:fltVal val="0"/>
                                          </p:val>
                                        </p:tav>
                                        <p:tav tm="100000">
                                          <p:val>
                                            <p:strVal val="#ppt_h"/>
                                          </p:val>
                                        </p:tav>
                                      </p:tavLst>
                                    </p:anim>
                                    <p:animEffect transition="in" filter="fade">
                                      <p:cBhvr>
                                        <p:cTn id="46" dur="500"/>
                                        <p:tgtEl>
                                          <p:spTgt spid="4">
                                            <p:txEl>
                                              <p:pRg st="4" end="4"/>
                                            </p:txEl>
                                          </p:spTgt>
                                        </p:tgtEl>
                                      </p:cBhvr>
                                    </p:animEffect>
                                  </p:childTnLst>
                                </p:cTn>
                              </p:par>
                            </p:childTnLst>
                          </p:cTn>
                        </p:par>
                      </p:childTnLst>
                    </p:cTn>
                  </p:par>
                  <p:par>
                    <p:cTn id="47" fill="hold">
                      <p:stCondLst>
                        <p:cond delay="indefinite"/>
                      </p:stCondLst>
                      <p:childTnLst>
                        <p:par>
                          <p:cTn id="48" fill="hold">
                            <p:stCondLst>
                              <p:cond delay="0"/>
                            </p:stCondLst>
                            <p:childTnLst>
                              <p:par>
                                <p:cTn id="49" presetID="53" presetClass="entr" presetSubtype="0" fill="hold" nodeType="clickEffect">
                                  <p:stCondLst>
                                    <p:cond delay="0"/>
                                  </p:stCondLst>
                                  <p:childTnLst>
                                    <p:set>
                                      <p:cBhvr>
                                        <p:cTn id="50" dur="1" fill="hold">
                                          <p:stCondLst>
                                            <p:cond delay="0"/>
                                          </p:stCondLst>
                                        </p:cTn>
                                        <p:tgtEl>
                                          <p:spTgt spid="4">
                                            <p:txEl>
                                              <p:pRg st="5" end="5"/>
                                            </p:txEl>
                                          </p:spTgt>
                                        </p:tgtEl>
                                        <p:attrNameLst>
                                          <p:attrName>style.visibility</p:attrName>
                                        </p:attrNameLst>
                                      </p:cBhvr>
                                      <p:to>
                                        <p:strVal val="visible"/>
                                      </p:to>
                                    </p:set>
                                    <p:anim calcmode="lin" valueType="num">
                                      <p:cBhvr>
                                        <p:cTn id="51" dur="500" fill="hold"/>
                                        <p:tgtEl>
                                          <p:spTgt spid="4">
                                            <p:txEl>
                                              <p:pRg st="5" end="5"/>
                                            </p:txEl>
                                          </p:spTgt>
                                        </p:tgtEl>
                                        <p:attrNameLst>
                                          <p:attrName>ppt_w</p:attrName>
                                        </p:attrNameLst>
                                      </p:cBhvr>
                                      <p:tavLst>
                                        <p:tav tm="0">
                                          <p:val>
                                            <p:fltVal val="0"/>
                                          </p:val>
                                        </p:tav>
                                        <p:tav tm="100000">
                                          <p:val>
                                            <p:strVal val="#ppt_w"/>
                                          </p:val>
                                        </p:tav>
                                      </p:tavLst>
                                    </p:anim>
                                    <p:anim calcmode="lin" valueType="num">
                                      <p:cBhvr>
                                        <p:cTn id="52" dur="500" fill="hold"/>
                                        <p:tgtEl>
                                          <p:spTgt spid="4">
                                            <p:txEl>
                                              <p:pRg st="5" end="5"/>
                                            </p:txEl>
                                          </p:spTgt>
                                        </p:tgtEl>
                                        <p:attrNameLst>
                                          <p:attrName>ppt_h</p:attrName>
                                        </p:attrNameLst>
                                      </p:cBhvr>
                                      <p:tavLst>
                                        <p:tav tm="0">
                                          <p:val>
                                            <p:fltVal val="0"/>
                                          </p:val>
                                        </p:tav>
                                        <p:tav tm="100000">
                                          <p:val>
                                            <p:strVal val="#ppt_h"/>
                                          </p:val>
                                        </p:tav>
                                      </p:tavLst>
                                    </p:anim>
                                    <p:animEffect transition="in" filter="fade">
                                      <p:cBhvr>
                                        <p:cTn id="53" dur="500"/>
                                        <p:tgtEl>
                                          <p:spTgt spid="4">
                                            <p:txEl>
                                              <p:pRg st="5" end="5"/>
                                            </p:txEl>
                                          </p:spTgt>
                                        </p:tgtEl>
                                      </p:cBhvr>
                                    </p:animEffect>
                                  </p:childTnLst>
                                </p:cTn>
                              </p:par>
                            </p:childTnLst>
                          </p:cTn>
                        </p:par>
                      </p:childTnLst>
                    </p:cTn>
                  </p:par>
                  <p:par>
                    <p:cTn id="54" fill="hold">
                      <p:stCondLst>
                        <p:cond delay="indefinite"/>
                      </p:stCondLst>
                      <p:childTnLst>
                        <p:par>
                          <p:cTn id="55" fill="hold">
                            <p:stCondLst>
                              <p:cond delay="0"/>
                            </p:stCondLst>
                            <p:childTnLst>
                              <p:par>
                                <p:cTn id="56" presetID="53" presetClass="entr" presetSubtype="0" fill="hold" nodeType="clickEffect">
                                  <p:stCondLst>
                                    <p:cond delay="0"/>
                                  </p:stCondLst>
                                  <p:childTnLst>
                                    <p:set>
                                      <p:cBhvr>
                                        <p:cTn id="57" dur="1" fill="hold">
                                          <p:stCondLst>
                                            <p:cond delay="0"/>
                                          </p:stCondLst>
                                        </p:cTn>
                                        <p:tgtEl>
                                          <p:spTgt spid="4">
                                            <p:txEl>
                                              <p:pRg st="6" end="6"/>
                                            </p:txEl>
                                          </p:spTgt>
                                        </p:tgtEl>
                                        <p:attrNameLst>
                                          <p:attrName>style.visibility</p:attrName>
                                        </p:attrNameLst>
                                      </p:cBhvr>
                                      <p:to>
                                        <p:strVal val="visible"/>
                                      </p:to>
                                    </p:set>
                                    <p:anim calcmode="lin" valueType="num">
                                      <p:cBhvr>
                                        <p:cTn id="58" dur="500" fill="hold"/>
                                        <p:tgtEl>
                                          <p:spTgt spid="4">
                                            <p:txEl>
                                              <p:pRg st="6" end="6"/>
                                            </p:txEl>
                                          </p:spTgt>
                                        </p:tgtEl>
                                        <p:attrNameLst>
                                          <p:attrName>ppt_w</p:attrName>
                                        </p:attrNameLst>
                                      </p:cBhvr>
                                      <p:tavLst>
                                        <p:tav tm="0">
                                          <p:val>
                                            <p:fltVal val="0"/>
                                          </p:val>
                                        </p:tav>
                                        <p:tav tm="100000">
                                          <p:val>
                                            <p:strVal val="#ppt_w"/>
                                          </p:val>
                                        </p:tav>
                                      </p:tavLst>
                                    </p:anim>
                                    <p:anim calcmode="lin" valueType="num">
                                      <p:cBhvr>
                                        <p:cTn id="59" dur="500" fill="hold"/>
                                        <p:tgtEl>
                                          <p:spTgt spid="4">
                                            <p:txEl>
                                              <p:pRg st="6" end="6"/>
                                            </p:txEl>
                                          </p:spTgt>
                                        </p:tgtEl>
                                        <p:attrNameLst>
                                          <p:attrName>ppt_h</p:attrName>
                                        </p:attrNameLst>
                                      </p:cBhvr>
                                      <p:tavLst>
                                        <p:tav tm="0">
                                          <p:val>
                                            <p:fltVal val="0"/>
                                          </p:val>
                                        </p:tav>
                                        <p:tav tm="100000">
                                          <p:val>
                                            <p:strVal val="#ppt_h"/>
                                          </p:val>
                                        </p:tav>
                                      </p:tavLst>
                                    </p:anim>
                                    <p:animEffect transition="in" filter="fade">
                                      <p:cBhvr>
                                        <p:cTn id="60" dur="500"/>
                                        <p:tgtEl>
                                          <p:spTgt spid="4">
                                            <p:txEl>
                                              <p:pRg st="6" end="6"/>
                                            </p:txEl>
                                          </p:spTgt>
                                        </p:tgtEl>
                                      </p:cBhvr>
                                    </p:animEffect>
                                  </p:childTnLst>
                                </p:cTn>
                              </p:par>
                            </p:childTnLst>
                          </p:cTn>
                        </p:par>
                      </p:childTnLst>
                    </p:cTn>
                  </p:par>
                  <p:par>
                    <p:cTn id="61" fill="hold">
                      <p:stCondLst>
                        <p:cond delay="indefinite"/>
                      </p:stCondLst>
                      <p:childTnLst>
                        <p:par>
                          <p:cTn id="62" fill="hold">
                            <p:stCondLst>
                              <p:cond delay="0"/>
                            </p:stCondLst>
                            <p:childTnLst>
                              <p:par>
                                <p:cTn id="63" presetID="53" presetClass="entr" presetSubtype="0" fill="hold" nodeType="clickEffect">
                                  <p:stCondLst>
                                    <p:cond delay="0"/>
                                  </p:stCondLst>
                                  <p:childTnLst>
                                    <p:set>
                                      <p:cBhvr>
                                        <p:cTn id="64" dur="1" fill="hold">
                                          <p:stCondLst>
                                            <p:cond delay="0"/>
                                          </p:stCondLst>
                                        </p:cTn>
                                        <p:tgtEl>
                                          <p:spTgt spid="4">
                                            <p:txEl>
                                              <p:pRg st="7" end="7"/>
                                            </p:txEl>
                                          </p:spTgt>
                                        </p:tgtEl>
                                        <p:attrNameLst>
                                          <p:attrName>style.visibility</p:attrName>
                                        </p:attrNameLst>
                                      </p:cBhvr>
                                      <p:to>
                                        <p:strVal val="visible"/>
                                      </p:to>
                                    </p:set>
                                    <p:anim calcmode="lin" valueType="num">
                                      <p:cBhvr>
                                        <p:cTn id="65" dur="500" fill="hold"/>
                                        <p:tgtEl>
                                          <p:spTgt spid="4">
                                            <p:txEl>
                                              <p:pRg st="7" end="7"/>
                                            </p:txEl>
                                          </p:spTgt>
                                        </p:tgtEl>
                                        <p:attrNameLst>
                                          <p:attrName>ppt_w</p:attrName>
                                        </p:attrNameLst>
                                      </p:cBhvr>
                                      <p:tavLst>
                                        <p:tav tm="0">
                                          <p:val>
                                            <p:fltVal val="0"/>
                                          </p:val>
                                        </p:tav>
                                        <p:tav tm="100000">
                                          <p:val>
                                            <p:strVal val="#ppt_w"/>
                                          </p:val>
                                        </p:tav>
                                      </p:tavLst>
                                    </p:anim>
                                    <p:anim calcmode="lin" valueType="num">
                                      <p:cBhvr>
                                        <p:cTn id="66" dur="500" fill="hold"/>
                                        <p:tgtEl>
                                          <p:spTgt spid="4">
                                            <p:txEl>
                                              <p:pRg st="7" end="7"/>
                                            </p:txEl>
                                          </p:spTgt>
                                        </p:tgtEl>
                                        <p:attrNameLst>
                                          <p:attrName>ppt_h</p:attrName>
                                        </p:attrNameLst>
                                      </p:cBhvr>
                                      <p:tavLst>
                                        <p:tav tm="0">
                                          <p:val>
                                            <p:fltVal val="0"/>
                                          </p:val>
                                        </p:tav>
                                        <p:tav tm="100000">
                                          <p:val>
                                            <p:strVal val="#ppt_h"/>
                                          </p:val>
                                        </p:tav>
                                      </p:tavLst>
                                    </p:anim>
                                    <p:animEffect transition="in" filter="fade">
                                      <p:cBhvr>
                                        <p:cTn id="67" dur="500"/>
                                        <p:tgtEl>
                                          <p:spTgt spid="4">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323528" y="260648"/>
            <a:ext cx="8424936" cy="576064"/>
          </a:xfrm>
        </p:spPr>
        <p:txBody>
          <a:bodyPr>
            <a:noAutofit/>
          </a:bodyPr>
          <a:lstStyle/>
          <a:p>
            <a:pPr fontAlgn="base"/>
            <a:r>
              <a:rPr lang="it-IT" sz="4000" b="1" dirty="0" smtClean="0">
                <a:solidFill>
                  <a:srgbClr val="FF0000"/>
                </a:solidFill>
              </a:rPr>
              <a:t/>
            </a:r>
            <a:br>
              <a:rPr lang="it-IT" sz="4000" b="1" dirty="0" smtClean="0">
                <a:solidFill>
                  <a:srgbClr val="FF0000"/>
                </a:solidFill>
              </a:rPr>
            </a:br>
            <a:r>
              <a:rPr lang="it-IT" sz="4000" b="1" dirty="0" smtClean="0">
                <a:solidFill>
                  <a:srgbClr val="FF0000"/>
                </a:solidFill>
              </a:rPr>
              <a:t>Adolescenza e lavoro</a:t>
            </a:r>
            <a:br>
              <a:rPr lang="it-IT" sz="4000" b="1" dirty="0" smtClean="0">
                <a:solidFill>
                  <a:srgbClr val="FF0000"/>
                </a:solidFill>
              </a:rPr>
            </a:br>
            <a:endParaRPr lang="it-IT" sz="4000" b="1" dirty="0">
              <a:solidFill>
                <a:srgbClr val="FF0000"/>
              </a:solidFill>
            </a:endParaRPr>
          </a:p>
        </p:txBody>
      </p:sp>
      <p:sp>
        <p:nvSpPr>
          <p:cNvPr id="4" name="CasellaDiTesto 3"/>
          <p:cNvSpPr txBox="1"/>
          <p:nvPr/>
        </p:nvSpPr>
        <p:spPr>
          <a:xfrm>
            <a:off x="395536" y="1412776"/>
            <a:ext cx="8352928" cy="3170099"/>
          </a:xfrm>
          <a:prstGeom prst="rect">
            <a:avLst/>
          </a:prstGeom>
          <a:solidFill>
            <a:srgbClr val="FFFF00"/>
          </a:solidFill>
          <a:ln w="25400">
            <a:solidFill>
              <a:schemeClr val="accent1"/>
            </a:solidFill>
          </a:ln>
        </p:spPr>
        <p:txBody>
          <a:bodyPr wrap="square" rtlCol="0">
            <a:spAutoFit/>
          </a:bodyPr>
          <a:lstStyle/>
          <a:p>
            <a:pPr algn="just"/>
            <a:r>
              <a:rPr lang="it-IT" sz="2000" b="1" dirty="0" smtClean="0">
                <a:solidFill>
                  <a:srgbClr val="FF0000"/>
                </a:solidFill>
              </a:rPr>
              <a:t>Questo è il lavoro più comune </a:t>
            </a:r>
            <a:r>
              <a:rPr lang="it-IT" sz="2000" dirty="0" smtClean="0"/>
              <a:t>tra i giovani senza esperienza o adolescenti. Il motivo è principalmente che molti di loro hanno già esperienza nell’accudire bambini principalmente avendo cura dei propri fratellini o cugini più piccoli, e vogliono iniziare a guadagnare denaro avendo cura di bambini o bebè altrui.</a:t>
            </a:r>
          </a:p>
          <a:p>
            <a:pPr algn="just"/>
            <a:r>
              <a:rPr lang="it-IT" sz="2000" b="1" dirty="0" smtClean="0">
                <a:solidFill>
                  <a:srgbClr val="FF0000"/>
                </a:solidFill>
              </a:rPr>
              <a:t>Questo lavoro sembra molto semplice</a:t>
            </a:r>
            <a:r>
              <a:rPr lang="it-IT" sz="2000" dirty="0" smtClean="0"/>
              <a:t>, in realtà richiede grande capacità di attenzione, reazione e responsabilità. Inoltre, richiede implicazione e disponibilità, visto che la maggior parte delle volte si richiederanno i servizi di babysitter automunite, i fine settimana e festivi.</a:t>
            </a:r>
          </a:p>
          <a:p>
            <a:pPr algn="just"/>
            <a:r>
              <a:rPr lang="it-IT" sz="2000" b="1" dirty="0" smtClean="0">
                <a:solidFill>
                  <a:srgbClr val="FF0000"/>
                </a:solidFill>
              </a:rPr>
              <a:t>Se un adolescente </a:t>
            </a:r>
            <a:r>
              <a:rPr lang="it-IT" sz="2000" dirty="0" smtClean="0"/>
              <a:t>svolge bene il suo lavoro, i genitori dei bambini lo raccomanderanno al loro circolo di amici e conoscenti con un figlio.</a:t>
            </a:r>
            <a:endParaRPr lang="it-IT" sz="2000" dirty="0"/>
          </a:p>
        </p:txBody>
      </p:sp>
      <p:sp>
        <p:nvSpPr>
          <p:cNvPr id="6" name="Segnaposto data 5"/>
          <p:cNvSpPr>
            <a:spLocks noGrp="1"/>
          </p:cNvSpPr>
          <p:nvPr>
            <p:ph type="dt" sz="half" idx="10"/>
          </p:nvPr>
        </p:nvSpPr>
        <p:spPr/>
        <p:txBody>
          <a:bodyPr/>
          <a:lstStyle/>
          <a:p>
            <a:fld id="{1A36A9E3-570D-4DF1-92AE-2C495A74B8CA}" type="datetime1">
              <a:rPr lang="it-IT" smtClean="0"/>
              <a:pPr/>
              <a:t>27/09/2019</a:t>
            </a:fld>
            <a:endParaRPr lang="it-IT"/>
          </a:p>
        </p:txBody>
      </p:sp>
      <p:sp>
        <p:nvSpPr>
          <p:cNvPr id="7" name="Segnaposto numero diapositiva 6"/>
          <p:cNvSpPr>
            <a:spLocks noGrp="1"/>
          </p:cNvSpPr>
          <p:nvPr>
            <p:ph type="sldNum" sz="quarter" idx="12"/>
          </p:nvPr>
        </p:nvSpPr>
        <p:spPr/>
        <p:txBody>
          <a:bodyPr/>
          <a:lstStyle/>
          <a:p>
            <a:fld id="{A18B746F-5C65-4800-B6B2-3BAE1FA58094}" type="slidenum">
              <a:rPr lang="it-IT" smtClean="0"/>
              <a:pPr/>
              <a:t>3</a:t>
            </a:fld>
            <a:endParaRPr lang="it-IT"/>
          </a:p>
        </p:txBody>
      </p:sp>
      <p:sp>
        <p:nvSpPr>
          <p:cNvPr id="8" name="CasellaDiTesto 7"/>
          <p:cNvSpPr txBox="1"/>
          <p:nvPr/>
        </p:nvSpPr>
        <p:spPr>
          <a:xfrm>
            <a:off x="395536" y="836713"/>
            <a:ext cx="8352928" cy="369332"/>
          </a:xfrm>
          <a:prstGeom prst="rect">
            <a:avLst/>
          </a:prstGeom>
          <a:noFill/>
        </p:spPr>
        <p:txBody>
          <a:bodyPr wrap="square" rtlCol="0">
            <a:spAutoFit/>
          </a:bodyPr>
          <a:lstStyle/>
          <a:p>
            <a:pPr algn="ctr"/>
            <a:r>
              <a:rPr lang="it-IT" b="1" dirty="0" smtClean="0">
                <a:solidFill>
                  <a:srgbClr val="0070C0"/>
                </a:solidFill>
              </a:rPr>
              <a:t>Alcune esperienze lavorative: Cura dei bambini</a:t>
            </a:r>
            <a:endParaRPr lang="it-IT" dirty="0"/>
          </a:p>
        </p:txBody>
      </p:sp>
      <p:pic>
        <p:nvPicPr>
          <p:cNvPr id="17410" name="Picture 2" descr="C:\Users\Master\Desktop\Lavoro\la6.jpg"/>
          <p:cNvPicPr>
            <a:picLocks noChangeAspect="1" noChangeArrowheads="1"/>
          </p:cNvPicPr>
          <p:nvPr/>
        </p:nvPicPr>
        <p:blipFill>
          <a:blip r:embed="rId2" cstate="print"/>
          <a:srcRect/>
          <a:stretch>
            <a:fillRect/>
          </a:stretch>
        </p:blipFill>
        <p:spPr bwMode="auto">
          <a:xfrm>
            <a:off x="3262570" y="4725144"/>
            <a:ext cx="2671085" cy="1800200"/>
          </a:xfrm>
          <a:prstGeom prst="rect">
            <a:avLst/>
          </a:prstGeom>
          <a:noFill/>
          <a:ln w="25400">
            <a:solidFill>
              <a:schemeClr val="accent1"/>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8"/>
                                        </p:tgtEl>
                                        <p:attrNameLst>
                                          <p:attrName>style.visibility</p:attrName>
                                        </p:attrNameLst>
                                      </p:cBhvr>
                                      <p:to>
                                        <p:strVal val="visible"/>
                                      </p:to>
                                    </p:set>
                                    <p:anim calcmode="lin" valueType="num">
                                      <p:cBhvr>
                                        <p:cTn id="7" dur="500" fill="hold"/>
                                        <p:tgtEl>
                                          <p:spTgt spid="8"/>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8"/>
                                        </p:tgtEl>
                                        <p:attrNameLst>
                                          <p:attrName>ppt_y</p:attrName>
                                        </p:attrNameLst>
                                      </p:cBhvr>
                                      <p:tavLst>
                                        <p:tav tm="0">
                                          <p:val>
                                            <p:strVal val="#ppt_y"/>
                                          </p:val>
                                        </p:tav>
                                        <p:tav tm="100000">
                                          <p:val>
                                            <p:strVal val="#ppt_y"/>
                                          </p:val>
                                        </p:tav>
                                      </p:tavLst>
                                    </p:anim>
                                    <p:anim calcmode="lin" valueType="num">
                                      <p:cBhvr>
                                        <p:cTn id="9" dur="500" fill="hold"/>
                                        <p:tgtEl>
                                          <p:spTgt spid="8"/>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8"/>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8"/>
                                        </p:tgtEl>
                                      </p:cBhvr>
                                    </p:animEffect>
                                  </p:childTnLst>
                                </p:cTn>
                              </p:par>
                            </p:childTnLst>
                          </p:cTn>
                        </p:par>
                      </p:childTnLst>
                    </p:cTn>
                  </p:par>
                  <p:par>
                    <p:cTn id="12" fill="hold">
                      <p:stCondLst>
                        <p:cond delay="indefinite"/>
                      </p:stCondLst>
                      <p:childTnLst>
                        <p:par>
                          <p:cTn id="13" fill="hold">
                            <p:stCondLst>
                              <p:cond delay="0"/>
                            </p:stCondLst>
                            <p:childTnLst>
                              <p:par>
                                <p:cTn id="14" presetID="21" presetClass="entr" presetSubtype="4" fill="hold" nodeType="clickEffect">
                                  <p:stCondLst>
                                    <p:cond delay="0"/>
                                  </p:stCondLst>
                                  <p:childTnLst>
                                    <p:set>
                                      <p:cBhvr>
                                        <p:cTn id="15" dur="1" fill="hold">
                                          <p:stCondLst>
                                            <p:cond delay="0"/>
                                          </p:stCondLst>
                                        </p:cTn>
                                        <p:tgtEl>
                                          <p:spTgt spid="17410"/>
                                        </p:tgtEl>
                                        <p:attrNameLst>
                                          <p:attrName>style.visibility</p:attrName>
                                        </p:attrNameLst>
                                      </p:cBhvr>
                                      <p:to>
                                        <p:strVal val="visible"/>
                                      </p:to>
                                    </p:set>
                                    <p:animEffect transition="in" filter="wheel(4)">
                                      <p:cBhvr>
                                        <p:cTn id="16" dur="2000"/>
                                        <p:tgtEl>
                                          <p:spTgt spid="17410"/>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0" fill="hold" nodeType="clickEffect">
                                  <p:stCondLst>
                                    <p:cond delay="0"/>
                                  </p:stCondLst>
                                  <p:childTnLst>
                                    <p:set>
                                      <p:cBhvr>
                                        <p:cTn id="20" dur="1" fill="hold">
                                          <p:stCondLst>
                                            <p:cond delay="0"/>
                                          </p:stCondLst>
                                        </p:cTn>
                                        <p:tgtEl>
                                          <p:spTgt spid="4">
                                            <p:txEl>
                                              <p:pRg st="0" end="0"/>
                                            </p:txEl>
                                          </p:spTgt>
                                        </p:tgtEl>
                                        <p:attrNameLst>
                                          <p:attrName>style.visibility</p:attrName>
                                        </p:attrNameLst>
                                      </p:cBhvr>
                                      <p:to>
                                        <p:strVal val="visible"/>
                                      </p:to>
                                    </p:set>
                                    <p:anim calcmode="lin" valueType="num">
                                      <p:cBhvr>
                                        <p:cTn id="21" dur="500" fill="hold"/>
                                        <p:tgtEl>
                                          <p:spTgt spid="4">
                                            <p:txEl>
                                              <p:pRg st="0" end="0"/>
                                            </p:txEl>
                                          </p:spTgt>
                                        </p:tgtEl>
                                        <p:attrNameLst>
                                          <p:attrName>ppt_w</p:attrName>
                                        </p:attrNameLst>
                                      </p:cBhvr>
                                      <p:tavLst>
                                        <p:tav tm="0">
                                          <p:val>
                                            <p:fltVal val="0"/>
                                          </p:val>
                                        </p:tav>
                                        <p:tav tm="100000">
                                          <p:val>
                                            <p:strVal val="#ppt_w"/>
                                          </p:val>
                                        </p:tav>
                                      </p:tavLst>
                                    </p:anim>
                                    <p:anim calcmode="lin" valueType="num">
                                      <p:cBhvr>
                                        <p:cTn id="22" dur="500" fill="hold"/>
                                        <p:tgtEl>
                                          <p:spTgt spid="4">
                                            <p:txEl>
                                              <p:pRg st="0" end="0"/>
                                            </p:txEl>
                                          </p:spTgt>
                                        </p:tgtEl>
                                        <p:attrNameLst>
                                          <p:attrName>ppt_h</p:attrName>
                                        </p:attrNameLst>
                                      </p:cBhvr>
                                      <p:tavLst>
                                        <p:tav tm="0">
                                          <p:val>
                                            <p:fltVal val="0"/>
                                          </p:val>
                                        </p:tav>
                                        <p:tav tm="100000">
                                          <p:val>
                                            <p:strVal val="#ppt_h"/>
                                          </p:val>
                                        </p:tav>
                                      </p:tavLst>
                                    </p:anim>
                                    <p:animEffect transition="in" filter="fade">
                                      <p:cBhvr>
                                        <p:cTn id="23" dur="500"/>
                                        <p:tgtEl>
                                          <p:spTgt spid="4">
                                            <p:txEl>
                                              <p:pRg st="0" end="0"/>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0" fill="hold" nodeType="clickEffect">
                                  <p:stCondLst>
                                    <p:cond delay="0"/>
                                  </p:stCondLst>
                                  <p:childTnLst>
                                    <p:set>
                                      <p:cBhvr>
                                        <p:cTn id="27" dur="1" fill="hold">
                                          <p:stCondLst>
                                            <p:cond delay="0"/>
                                          </p:stCondLst>
                                        </p:cTn>
                                        <p:tgtEl>
                                          <p:spTgt spid="4">
                                            <p:txEl>
                                              <p:pRg st="1" end="1"/>
                                            </p:txEl>
                                          </p:spTgt>
                                        </p:tgtEl>
                                        <p:attrNameLst>
                                          <p:attrName>style.visibility</p:attrName>
                                        </p:attrNameLst>
                                      </p:cBhvr>
                                      <p:to>
                                        <p:strVal val="visible"/>
                                      </p:to>
                                    </p:set>
                                    <p:anim calcmode="lin" valueType="num">
                                      <p:cBhvr>
                                        <p:cTn id="28" dur="500" fill="hold"/>
                                        <p:tgtEl>
                                          <p:spTgt spid="4">
                                            <p:txEl>
                                              <p:pRg st="1" end="1"/>
                                            </p:txEl>
                                          </p:spTgt>
                                        </p:tgtEl>
                                        <p:attrNameLst>
                                          <p:attrName>ppt_w</p:attrName>
                                        </p:attrNameLst>
                                      </p:cBhvr>
                                      <p:tavLst>
                                        <p:tav tm="0">
                                          <p:val>
                                            <p:fltVal val="0"/>
                                          </p:val>
                                        </p:tav>
                                        <p:tav tm="100000">
                                          <p:val>
                                            <p:strVal val="#ppt_w"/>
                                          </p:val>
                                        </p:tav>
                                      </p:tavLst>
                                    </p:anim>
                                    <p:anim calcmode="lin" valueType="num">
                                      <p:cBhvr>
                                        <p:cTn id="29" dur="500" fill="hold"/>
                                        <p:tgtEl>
                                          <p:spTgt spid="4">
                                            <p:txEl>
                                              <p:pRg st="1" end="1"/>
                                            </p:txEl>
                                          </p:spTgt>
                                        </p:tgtEl>
                                        <p:attrNameLst>
                                          <p:attrName>ppt_h</p:attrName>
                                        </p:attrNameLst>
                                      </p:cBhvr>
                                      <p:tavLst>
                                        <p:tav tm="0">
                                          <p:val>
                                            <p:fltVal val="0"/>
                                          </p:val>
                                        </p:tav>
                                        <p:tav tm="100000">
                                          <p:val>
                                            <p:strVal val="#ppt_h"/>
                                          </p:val>
                                        </p:tav>
                                      </p:tavLst>
                                    </p:anim>
                                    <p:animEffect transition="in" filter="fade">
                                      <p:cBhvr>
                                        <p:cTn id="30" dur="500"/>
                                        <p:tgtEl>
                                          <p:spTgt spid="4">
                                            <p:txEl>
                                              <p:pRg st="1" end="1"/>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53" presetClass="entr" presetSubtype="0" fill="hold" nodeType="clickEffect">
                                  <p:stCondLst>
                                    <p:cond delay="0"/>
                                  </p:stCondLst>
                                  <p:childTnLst>
                                    <p:set>
                                      <p:cBhvr>
                                        <p:cTn id="34" dur="1" fill="hold">
                                          <p:stCondLst>
                                            <p:cond delay="0"/>
                                          </p:stCondLst>
                                        </p:cTn>
                                        <p:tgtEl>
                                          <p:spTgt spid="4">
                                            <p:txEl>
                                              <p:pRg st="2" end="2"/>
                                            </p:txEl>
                                          </p:spTgt>
                                        </p:tgtEl>
                                        <p:attrNameLst>
                                          <p:attrName>style.visibility</p:attrName>
                                        </p:attrNameLst>
                                      </p:cBhvr>
                                      <p:to>
                                        <p:strVal val="visible"/>
                                      </p:to>
                                    </p:set>
                                    <p:anim calcmode="lin" valueType="num">
                                      <p:cBhvr>
                                        <p:cTn id="35" dur="500" fill="hold"/>
                                        <p:tgtEl>
                                          <p:spTgt spid="4">
                                            <p:txEl>
                                              <p:pRg st="2" end="2"/>
                                            </p:txEl>
                                          </p:spTgt>
                                        </p:tgtEl>
                                        <p:attrNameLst>
                                          <p:attrName>ppt_w</p:attrName>
                                        </p:attrNameLst>
                                      </p:cBhvr>
                                      <p:tavLst>
                                        <p:tav tm="0">
                                          <p:val>
                                            <p:fltVal val="0"/>
                                          </p:val>
                                        </p:tav>
                                        <p:tav tm="100000">
                                          <p:val>
                                            <p:strVal val="#ppt_w"/>
                                          </p:val>
                                        </p:tav>
                                      </p:tavLst>
                                    </p:anim>
                                    <p:anim calcmode="lin" valueType="num">
                                      <p:cBhvr>
                                        <p:cTn id="36" dur="500" fill="hold"/>
                                        <p:tgtEl>
                                          <p:spTgt spid="4">
                                            <p:txEl>
                                              <p:pRg st="2" end="2"/>
                                            </p:txEl>
                                          </p:spTgt>
                                        </p:tgtEl>
                                        <p:attrNameLst>
                                          <p:attrName>ppt_h</p:attrName>
                                        </p:attrNameLst>
                                      </p:cBhvr>
                                      <p:tavLst>
                                        <p:tav tm="0">
                                          <p:val>
                                            <p:fltVal val="0"/>
                                          </p:val>
                                        </p:tav>
                                        <p:tav tm="100000">
                                          <p:val>
                                            <p:strVal val="#ppt_h"/>
                                          </p:val>
                                        </p:tav>
                                      </p:tavLst>
                                    </p:anim>
                                    <p:animEffect transition="in" filter="fade">
                                      <p:cBhvr>
                                        <p:cTn id="37" dur="500"/>
                                        <p:tgtEl>
                                          <p:spTgt spid="4">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323528" y="260648"/>
            <a:ext cx="8424936" cy="576064"/>
          </a:xfrm>
        </p:spPr>
        <p:txBody>
          <a:bodyPr>
            <a:noAutofit/>
          </a:bodyPr>
          <a:lstStyle/>
          <a:p>
            <a:pPr fontAlgn="base"/>
            <a:r>
              <a:rPr lang="it-IT" sz="4000" b="1" dirty="0" smtClean="0">
                <a:solidFill>
                  <a:srgbClr val="FF0000"/>
                </a:solidFill>
              </a:rPr>
              <a:t/>
            </a:r>
            <a:br>
              <a:rPr lang="it-IT" sz="4000" b="1" dirty="0" smtClean="0">
                <a:solidFill>
                  <a:srgbClr val="FF0000"/>
                </a:solidFill>
              </a:rPr>
            </a:br>
            <a:r>
              <a:rPr lang="it-IT" sz="4000" b="1" dirty="0" smtClean="0">
                <a:solidFill>
                  <a:srgbClr val="FF0000"/>
                </a:solidFill>
              </a:rPr>
              <a:t>Adolescenza e lavoro</a:t>
            </a:r>
            <a:br>
              <a:rPr lang="it-IT" sz="4000" b="1" dirty="0" smtClean="0">
                <a:solidFill>
                  <a:srgbClr val="FF0000"/>
                </a:solidFill>
              </a:rPr>
            </a:br>
            <a:endParaRPr lang="it-IT" sz="4000" b="1" dirty="0">
              <a:solidFill>
                <a:srgbClr val="FF0000"/>
              </a:solidFill>
            </a:endParaRPr>
          </a:p>
        </p:txBody>
      </p:sp>
      <p:sp>
        <p:nvSpPr>
          <p:cNvPr id="4" name="CasellaDiTesto 3"/>
          <p:cNvSpPr txBox="1"/>
          <p:nvPr/>
        </p:nvSpPr>
        <p:spPr>
          <a:xfrm>
            <a:off x="395536" y="1412776"/>
            <a:ext cx="8352928" cy="1938992"/>
          </a:xfrm>
          <a:prstGeom prst="rect">
            <a:avLst/>
          </a:prstGeom>
          <a:solidFill>
            <a:srgbClr val="FFFF00"/>
          </a:solidFill>
          <a:ln w="25400">
            <a:solidFill>
              <a:schemeClr val="accent1"/>
            </a:solidFill>
          </a:ln>
        </p:spPr>
        <p:txBody>
          <a:bodyPr wrap="square" rtlCol="0">
            <a:spAutoFit/>
          </a:bodyPr>
          <a:lstStyle/>
          <a:p>
            <a:pPr algn="just"/>
            <a:r>
              <a:rPr lang="it-IT" sz="2000" b="1" dirty="0" smtClean="0">
                <a:solidFill>
                  <a:srgbClr val="FF0000"/>
                </a:solidFill>
              </a:rPr>
              <a:t>Accudire una persona anziana </a:t>
            </a:r>
            <a:r>
              <a:rPr lang="it-IT" sz="2000" dirty="0" smtClean="0"/>
              <a:t>richiede degli studi e conoscenze che un adolescente non può conoscere. Tuttavia quello che sì che può fare e svolgere delle piccole commissioni per le persone anziane.</a:t>
            </a:r>
          </a:p>
          <a:p>
            <a:pPr algn="just"/>
            <a:r>
              <a:rPr lang="it-IT" sz="2000" b="1" dirty="0" smtClean="0">
                <a:solidFill>
                  <a:srgbClr val="FF0000"/>
                </a:solidFill>
              </a:rPr>
              <a:t>Fare e/o salire a casa la spesa</a:t>
            </a:r>
            <a:r>
              <a:rPr lang="it-IT" sz="2000" dirty="0" smtClean="0"/>
              <a:t>, andare a comprare il giornale, pulire la casa, curare il giardino, passeggiare i cani, sono tra i compiti principali che un adolescente può svolgere a cambio di una piccola retribuzione.</a:t>
            </a:r>
            <a:endParaRPr lang="it-IT" sz="2000" dirty="0"/>
          </a:p>
        </p:txBody>
      </p:sp>
      <p:sp>
        <p:nvSpPr>
          <p:cNvPr id="6" name="Segnaposto data 5"/>
          <p:cNvSpPr>
            <a:spLocks noGrp="1"/>
          </p:cNvSpPr>
          <p:nvPr>
            <p:ph type="dt" sz="half" idx="10"/>
          </p:nvPr>
        </p:nvSpPr>
        <p:spPr/>
        <p:txBody>
          <a:bodyPr/>
          <a:lstStyle/>
          <a:p>
            <a:fld id="{5984BEFC-F912-4DC0-9229-A43F60F0CEA8}" type="datetime1">
              <a:rPr lang="it-IT" smtClean="0"/>
              <a:pPr/>
              <a:t>27/09/2019</a:t>
            </a:fld>
            <a:endParaRPr lang="it-IT"/>
          </a:p>
        </p:txBody>
      </p:sp>
      <p:sp>
        <p:nvSpPr>
          <p:cNvPr id="7" name="Segnaposto numero diapositiva 6"/>
          <p:cNvSpPr>
            <a:spLocks noGrp="1"/>
          </p:cNvSpPr>
          <p:nvPr>
            <p:ph type="sldNum" sz="quarter" idx="12"/>
          </p:nvPr>
        </p:nvSpPr>
        <p:spPr/>
        <p:txBody>
          <a:bodyPr/>
          <a:lstStyle/>
          <a:p>
            <a:fld id="{A18B746F-5C65-4800-B6B2-3BAE1FA58094}" type="slidenum">
              <a:rPr lang="it-IT" smtClean="0"/>
              <a:pPr/>
              <a:t>4</a:t>
            </a:fld>
            <a:endParaRPr lang="it-IT"/>
          </a:p>
        </p:txBody>
      </p:sp>
      <p:sp>
        <p:nvSpPr>
          <p:cNvPr id="8" name="CasellaDiTesto 7"/>
          <p:cNvSpPr txBox="1"/>
          <p:nvPr/>
        </p:nvSpPr>
        <p:spPr>
          <a:xfrm>
            <a:off x="395536" y="836713"/>
            <a:ext cx="8352928" cy="369332"/>
          </a:xfrm>
          <a:prstGeom prst="rect">
            <a:avLst/>
          </a:prstGeom>
          <a:noFill/>
        </p:spPr>
        <p:txBody>
          <a:bodyPr wrap="square" rtlCol="0">
            <a:spAutoFit/>
          </a:bodyPr>
          <a:lstStyle/>
          <a:p>
            <a:pPr algn="ctr"/>
            <a:r>
              <a:rPr lang="it-IT" b="1" dirty="0" smtClean="0">
                <a:solidFill>
                  <a:srgbClr val="0070C0"/>
                </a:solidFill>
              </a:rPr>
              <a:t>Commissioni per persone anziane</a:t>
            </a:r>
            <a:endParaRPr lang="it-IT" dirty="0">
              <a:solidFill>
                <a:srgbClr val="0070C0"/>
              </a:solidFill>
            </a:endParaRPr>
          </a:p>
        </p:txBody>
      </p:sp>
      <p:pic>
        <p:nvPicPr>
          <p:cNvPr id="18434" name="Picture 2" descr="C:\Users\Master\Desktop\Lavoro\la2.jpg"/>
          <p:cNvPicPr>
            <a:picLocks noChangeAspect="1" noChangeArrowheads="1"/>
          </p:cNvPicPr>
          <p:nvPr/>
        </p:nvPicPr>
        <p:blipFill>
          <a:blip r:embed="rId2" cstate="print"/>
          <a:srcRect/>
          <a:stretch>
            <a:fillRect/>
          </a:stretch>
        </p:blipFill>
        <p:spPr bwMode="auto">
          <a:xfrm>
            <a:off x="2051720" y="3573016"/>
            <a:ext cx="5130571" cy="2736304"/>
          </a:xfrm>
          <a:prstGeom prst="rect">
            <a:avLst/>
          </a:prstGeom>
          <a:noFill/>
          <a:ln w="25400">
            <a:solidFill>
              <a:schemeClr val="accent1"/>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p:cTn id="7" dur="500" fill="hold"/>
                                        <p:tgtEl>
                                          <p:spTgt spid="8"/>
                                        </p:tgtEl>
                                        <p:attrNameLst>
                                          <p:attrName>ppt_w</p:attrName>
                                        </p:attrNameLst>
                                      </p:cBhvr>
                                      <p:tavLst>
                                        <p:tav tm="0">
                                          <p:val>
                                            <p:fltVal val="0"/>
                                          </p:val>
                                        </p:tav>
                                        <p:tav tm="100000">
                                          <p:val>
                                            <p:strVal val="#ppt_w"/>
                                          </p:val>
                                        </p:tav>
                                      </p:tavLst>
                                    </p:anim>
                                    <p:anim calcmode="lin" valueType="num">
                                      <p:cBhvr>
                                        <p:cTn id="8" dur="500" fill="hold"/>
                                        <p:tgtEl>
                                          <p:spTgt spid="8"/>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1" presetClass="entr" presetSubtype="4" fill="hold" nodeType="clickEffect">
                                  <p:stCondLst>
                                    <p:cond delay="0"/>
                                  </p:stCondLst>
                                  <p:childTnLst>
                                    <p:set>
                                      <p:cBhvr>
                                        <p:cTn id="12" dur="1" fill="hold">
                                          <p:stCondLst>
                                            <p:cond delay="0"/>
                                          </p:stCondLst>
                                        </p:cTn>
                                        <p:tgtEl>
                                          <p:spTgt spid="18434"/>
                                        </p:tgtEl>
                                        <p:attrNameLst>
                                          <p:attrName>style.visibility</p:attrName>
                                        </p:attrNameLst>
                                      </p:cBhvr>
                                      <p:to>
                                        <p:strVal val="visible"/>
                                      </p:to>
                                    </p:set>
                                    <p:animEffect transition="in" filter="wheel(4)">
                                      <p:cBhvr>
                                        <p:cTn id="13" dur="2000"/>
                                        <p:tgtEl>
                                          <p:spTgt spid="18434"/>
                                        </p:tgtEl>
                                      </p:cBhvr>
                                    </p:animEffect>
                                  </p:childTnLst>
                                </p:cTn>
                              </p:par>
                            </p:childTnLst>
                          </p:cTn>
                        </p:par>
                      </p:childTnLst>
                    </p:cTn>
                  </p:par>
                  <p:par>
                    <p:cTn id="14" fill="hold">
                      <p:stCondLst>
                        <p:cond delay="indefinite"/>
                      </p:stCondLst>
                      <p:childTnLst>
                        <p:par>
                          <p:cTn id="15" fill="hold">
                            <p:stCondLst>
                              <p:cond delay="0"/>
                            </p:stCondLst>
                            <p:childTnLst>
                              <p:par>
                                <p:cTn id="16" presetID="53" presetClass="entr" presetSubtype="0" fill="hold" nodeType="clickEffect">
                                  <p:stCondLst>
                                    <p:cond delay="0"/>
                                  </p:stCondLst>
                                  <p:childTnLst>
                                    <p:set>
                                      <p:cBhvr>
                                        <p:cTn id="17" dur="1" fill="hold">
                                          <p:stCondLst>
                                            <p:cond delay="0"/>
                                          </p:stCondLst>
                                        </p:cTn>
                                        <p:tgtEl>
                                          <p:spTgt spid="4">
                                            <p:txEl>
                                              <p:pRg st="0" end="0"/>
                                            </p:txEl>
                                          </p:spTgt>
                                        </p:tgtEl>
                                        <p:attrNameLst>
                                          <p:attrName>style.visibility</p:attrName>
                                        </p:attrNameLst>
                                      </p:cBhvr>
                                      <p:to>
                                        <p:strVal val="visible"/>
                                      </p:to>
                                    </p:set>
                                    <p:anim calcmode="lin" valueType="num">
                                      <p:cBhvr>
                                        <p:cTn id="18" dur="500" fill="hold"/>
                                        <p:tgtEl>
                                          <p:spTgt spid="4">
                                            <p:txEl>
                                              <p:pRg st="0" end="0"/>
                                            </p:txEl>
                                          </p:spTgt>
                                        </p:tgtEl>
                                        <p:attrNameLst>
                                          <p:attrName>ppt_w</p:attrName>
                                        </p:attrNameLst>
                                      </p:cBhvr>
                                      <p:tavLst>
                                        <p:tav tm="0">
                                          <p:val>
                                            <p:fltVal val="0"/>
                                          </p:val>
                                        </p:tav>
                                        <p:tav tm="100000">
                                          <p:val>
                                            <p:strVal val="#ppt_w"/>
                                          </p:val>
                                        </p:tav>
                                      </p:tavLst>
                                    </p:anim>
                                    <p:anim calcmode="lin" valueType="num">
                                      <p:cBhvr>
                                        <p:cTn id="19" dur="500" fill="hold"/>
                                        <p:tgtEl>
                                          <p:spTgt spid="4">
                                            <p:txEl>
                                              <p:pRg st="0" end="0"/>
                                            </p:txEl>
                                          </p:spTgt>
                                        </p:tgtEl>
                                        <p:attrNameLst>
                                          <p:attrName>ppt_h</p:attrName>
                                        </p:attrNameLst>
                                      </p:cBhvr>
                                      <p:tavLst>
                                        <p:tav tm="0">
                                          <p:val>
                                            <p:fltVal val="0"/>
                                          </p:val>
                                        </p:tav>
                                        <p:tav tm="100000">
                                          <p:val>
                                            <p:strVal val="#ppt_h"/>
                                          </p:val>
                                        </p:tav>
                                      </p:tavLst>
                                    </p:anim>
                                    <p:animEffect transition="in" filter="fade">
                                      <p:cBhvr>
                                        <p:cTn id="20" dur="500"/>
                                        <p:tgtEl>
                                          <p:spTgt spid="4">
                                            <p:txEl>
                                              <p:pRg st="0" end="0"/>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53" presetClass="entr" presetSubtype="0" fill="hold" nodeType="clickEffect">
                                  <p:stCondLst>
                                    <p:cond delay="0"/>
                                  </p:stCondLst>
                                  <p:childTnLst>
                                    <p:set>
                                      <p:cBhvr>
                                        <p:cTn id="24" dur="1" fill="hold">
                                          <p:stCondLst>
                                            <p:cond delay="0"/>
                                          </p:stCondLst>
                                        </p:cTn>
                                        <p:tgtEl>
                                          <p:spTgt spid="4">
                                            <p:txEl>
                                              <p:pRg st="1" end="1"/>
                                            </p:txEl>
                                          </p:spTgt>
                                        </p:tgtEl>
                                        <p:attrNameLst>
                                          <p:attrName>style.visibility</p:attrName>
                                        </p:attrNameLst>
                                      </p:cBhvr>
                                      <p:to>
                                        <p:strVal val="visible"/>
                                      </p:to>
                                    </p:set>
                                    <p:anim calcmode="lin" valueType="num">
                                      <p:cBhvr>
                                        <p:cTn id="25" dur="500" fill="hold"/>
                                        <p:tgtEl>
                                          <p:spTgt spid="4">
                                            <p:txEl>
                                              <p:pRg st="1" end="1"/>
                                            </p:txEl>
                                          </p:spTgt>
                                        </p:tgtEl>
                                        <p:attrNameLst>
                                          <p:attrName>ppt_w</p:attrName>
                                        </p:attrNameLst>
                                      </p:cBhvr>
                                      <p:tavLst>
                                        <p:tav tm="0">
                                          <p:val>
                                            <p:fltVal val="0"/>
                                          </p:val>
                                        </p:tav>
                                        <p:tav tm="100000">
                                          <p:val>
                                            <p:strVal val="#ppt_w"/>
                                          </p:val>
                                        </p:tav>
                                      </p:tavLst>
                                    </p:anim>
                                    <p:anim calcmode="lin" valueType="num">
                                      <p:cBhvr>
                                        <p:cTn id="26" dur="500" fill="hold"/>
                                        <p:tgtEl>
                                          <p:spTgt spid="4">
                                            <p:txEl>
                                              <p:pRg st="1" end="1"/>
                                            </p:txEl>
                                          </p:spTgt>
                                        </p:tgtEl>
                                        <p:attrNameLst>
                                          <p:attrName>ppt_h</p:attrName>
                                        </p:attrNameLst>
                                      </p:cBhvr>
                                      <p:tavLst>
                                        <p:tav tm="0">
                                          <p:val>
                                            <p:fltVal val="0"/>
                                          </p:val>
                                        </p:tav>
                                        <p:tav tm="100000">
                                          <p:val>
                                            <p:strVal val="#ppt_h"/>
                                          </p:val>
                                        </p:tav>
                                      </p:tavLst>
                                    </p:anim>
                                    <p:animEffect transition="in" filter="fade">
                                      <p:cBhvr>
                                        <p:cTn id="27" dur="500"/>
                                        <p:tgtEl>
                                          <p:spTgt spid="4">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323528" y="260648"/>
            <a:ext cx="8424936" cy="576064"/>
          </a:xfrm>
        </p:spPr>
        <p:txBody>
          <a:bodyPr>
            <a:noAutofit/>
          </a:bodyPr>
          <a:lstStyle/>
          <a:p>
            <a:pPr fontAlgn="base"/>
            <a:r>
              <a:rPr lang="it-IT" sz="4000" b="1" dirty="0" smtClean="0">
                <a:solidFill>
                  <a:srgbClr val="FF0000"/>
                </a:solidFill>
              </a:rPr>
              <a:t/>
            </a:r>
            <a:br>
              <a:rPr lang="it-IT" sz="4000" b="1" dirty="0" smtClean="0">
                <a:solidFill>
                  <a:srgbClr val="FF0000"/>
                </a:solidFill>
              </a:rPr>
            </a:br>
            <a:r>
              <a:rPr lang="it-IT" sz="4000" b="1" dirty="0" smtClean="0">
                <a:solidFill>
                  <a:srgbClr val="FF0000"/>
                </a:solidFill>
              </a:rPr>
              <a:t>Adolescenza e lavoro</a:t>
            </a:r>
            <a:br>
              <a:rPr lang="it-IT" sz="4000" b="1" dirty="0" smtClean="0">
                <a:solidFill>
                  <a:srgbClr val="FF0000"/>
                </a:solidFill>
              </a:rPr>
            </a:br>
            <a:endParaRPr lang="it-IT" sz="4000" b="1" dirty="0">
              <a:solidFill>
                <a:srgbClr val="FF0000"/>
              </a:solidFill>
            </a:endParaRPr>
          </a:p>
        </p:txBody>
      </p:sp>
      <p:sp>
        <p:nvSpPr>
          <p:cNvPr id="4" name="CasellaDiTesto 3"/>
          <p:cNvSpPr txBox="1"/>
          <p:nvPr/>
        </p:nvSpPr>
        <p:spPr>
          <a:xfrm>
            <a:off x="395536" y="1412776"/>
            <a:ext cx="8352928" cy="3170099"/>
          </a:xfrm>
          <a:prstGeom prst="rect">
            <a:avLst/>
          </a:prstGeom>
          <a:solidFill>
            <a:srgbClr val="FFFF00"/>
          </a:solidFill>
          <a:ln w="25400">
            <a:solidFill>
              <a:schemeClr val="accent1"/>
            </a:solidFill>
          </a:ln>
        </p:spPr>
        <p:txBody>
          <a:bodyPr wrap="square" rtlCol="0">
            <a:spAutoFit/>
          </a:bodyPr>
          <a:lstStyle/>
          <a:p>
            <a:pPr algn="just"/>
            <a:r>
              <a:rPr lang="it-IT" sz="2000" b="1" dirty="0" smtClean="0">
                <a:solidFill>
                  <a:srgbClr val="FF0000"/>
                </a:solidFill>
              </a:rPr>
              <a:t>Un altro lavoro </a:t>
            </a:r>
            <a:r>
              <a:rPr lang="it-IT" sz="2000" dirty="0" smtClean="0"/>
              <a:t>che potrebbe essere adeguato per un adolescente è quello di giardinaggio. Curare il giardino delle persone che non hanno tempo per farsene carico da soli potrebbe essere una buona opzione per guadagnare del denaro.</a:t>
            </a:r>
          </a:p>
          <a:p>
            <a:pPr algn="just"/>
            <a:r>
              <a:rPr lang="it-IT" sz="2000" b="1" dirty="0" smtClean="0">
                <a:solidFill>
                  <a:srgbClr val="FF0000"/>
                </a:solidFill>
              </a:rPr>
              <a:t>Si può iniziare </a:t>
            </a:r>
            <a:r>
              <a:rPr lang="it-IT" sz="2000" dirty="0" smtClean="0"/>
              <a:t>da semplici compiti, come annaffiare le piante ed eliminare le erbacce. Quando si accumulerà più esperienza, si potranno realizzare compiti più complicati come tagliare la siepe, potare gli arbusti, concimare.</a:t>
            </a:r>
          </a:p>
          <a:p>
            <a:pPr algn="just"/>
            <a:r>
              <a:rPr lang="it-IT" sz="2000" b="1" dirty="0" smtClean="0">
                <a:solidFill>
                  <a:srgbClr val="FF0000"/>
                </a:solidFill>
              </a:rPr>
              <a:t>Inoltre,</a:t>
            </a:r>
            <a:r>
              <a:rPr lang="it-IT" sz="2000" dirty="0" smtClean="0"/>
              <a:t> se al minore finisce per piacere il giardinaggio come cammino professionale, accumulerà già un’ampia esperienza una volta che compirà la maggiore età.</a:t>
            </a:r>
            <a:endParaRPr lang="it-IT" sz="2000" dirty="0"/>
          </a:p>
        </p:txBody>
      </p:sp>
      <p:sp>
        <p:nvSpPr>
          <p:cNvPr id="6" name="Segnaposto data 5"/>
          <p:cNvSpPr>
            <a:spLocks noGrp="1"/>
          </p:cNvSpPr>
          <p:nvPr>
            <p:ph type="dt" sz="half" idx="10"/>
          </p:nvPr>
        </p:nvSpPr>
        <p:spPr/>
        <p:txBody>
          <a:bodyPr/>
          <a:lstStyle/>
          <a:p>
            <a:fld id="{E49B63F2-DAB7-4F99-9564-A9C9B742F7D0}" type="datetime1">
              <a:rPr lang="it-IT" smtClean="0"/>
              <a:pPr/>
              <a:t>27/09/2019</a:t>
            </a:fld>
            <a:endParaRPr lang="it-IT"/>
          </a:p>
        </p:txBody>
      </p:sp>
      <p:sp>
        <p:nvSpPr>
          <p:cNvPr id="7" name="Segnaposto numero diapositiva 6"/>
          <p:cNvSpPr>
            <a:spLocks noGrp="1"/>
          </p:cNvSpPr>
          <p:nvPr>
            <p:ph type="sldNum" sz="quarter" idx="12"/>
          </p:nvPr>
        </p:nvSpPr>
        <p:spPr/>
        <p:txBody>
          <a:bodyPr/>
          <a:lstStyle/>
          <a:p>
            <a:fld id="{A18B746F-5C65-4800-B6B2-3BAE1FA58094}" type="slidenum">
              <a:rPr lang="it-IT" smtClean="0"/>
              <a:pPr/>
              <a:t>5</a:t>
            </a:fld>
            <a:endParaRPr lang="it-IT"/>
          </a:p>
        </p:txBody>
      </p:sp>
      <p:sp>
        <p:nvSpPr>
          <p:cNvPr id="8" name="CasellaDiTesto 7"/>
          <p:cNvSpPr txBox="1"/>
          <p:nvPr/>
        </p:nvSpPr>
        <p:spPr>
          <a:xfrm>
            <a:off x="395536" y="836713"/>
            <a:ext cx="8352928" cy="369332"/>
          </a:xfrm>
          <a:prstGeom prst="rect">
            <a:avLst/>
          </a:prstGeom>
          <a:noFill/>
        </p:spPr>
        <p:txBody>
          <a:bodyPr wrap="square" rtlCol="0">
            <a:spAutoFit/>
          </a:bodyPr>
          <a:lstStyle/>
          <a:p>
            <a:pPr algn="ctr"/>
            <a:r>
              <a:rPr lang="it-IT" b="1" dirty="0" smtClean="0">
                <a:solidFill>
                  <a:srgbClr val="0070C0"/>
                </a:solidFill>
              </a:rPr>
              <a:t>Giardinaggio</a:t>
            </a:r>
            <a:endParaRPr lang="it-IT" dirty="0">
              <a:solidFill>
                <a:srgbClr val="0070C0"/>
              </a:solidFill>
            </a:endParaRPr>
          </a:p>
        </p:txBody>
      </p:sp>
      <p:sp>
        <p:nvSpPr>
          <p:cNvPr id="19460" name="AutoShape 4" descr="Risultati immagini per immagini lavori di giardinaggio"/>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it-IT"/>
          </a:p>
        </p:txBody>
      </p:sp>
      <p:pic>
        <p:nvPicPr>
          <p:cNvPr id="19461" name="Picture 5" descr="C:\Users\Master\Desktop\Lavoro\la7.jpg"/>
          <p:cNvPicPr>
            <a:picLocks noChangeAspect="1" noChangeArrowheads="1"/>
          </p:cNvPicPr>
          <p:nvPr/>
        </p:nvPicPr>
        <p:blipFill>
          <a:blip r:embed="rId2" cstate="print"/>
          <a:srcRect/>
          <a:stretch>
            <a:fillRect/>
          </a:stretch>
        </p:blipFill>
        <p:spPr bwMode="auto">
          <a:xfrm>
            <a:off x="3275856" y="4797152"/>
            <a:ext cx="2664296" cy="1776197"/>
          </a:xfrm>
          <a:prstGeom prst="rect">
            <a:avLst/>
          </a:prstGeom>
          <a:noFill/>
          <a:ln w="25400">
            <a:solidFill>
              <a:schemeClr val="accent1"/>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p:cTn id="7" dur="500" fill="hold"/>
                                        <p:tgtEl>
                                          <p:spTgt spid="8"/>
                                        </p:tgtEl>
                                        <p:attrNameLst>
                                          <p:attrName>ppt_w</p:attrName>
                                        </p:attrNameLst>
                                      </p:cBhvr>
                                      <p:tavLst>
                                        <p:tav tm="0">
                                          <p:val>
                                            <p:fltVal val="0"/>
                                          </p:val>
                                        </p:tav>
                                        <p:tav tm="100000">
                                          <p:val>
                                            <p:strVal val="#ppt_w"/>
                                          </p:val>
                                        </p:tav>
                                      </p:tavLst>
                                    </p:anim>
                                    <p:anim calcmode="lin" valueType="num">
                                      <p:cBhvr>
                                        <p:cTn id="8" dur="500" fill="hold"/>
                                        <p:tgtEl>
                                          <p:spTgt spid="8"/>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1" presetClass="entr" presetSubtype="4" fill="hold" nodeType="clickEffect">
                                  <p:stCondLst>
                                    <p:cond delay="0"/>
                                  </p:stCondLst>
                                  <p:childTnLst>
                                    <p:set>
                                      <p:cBhvr>
                                        <p:cTn id="12" dur="1" fill="hold">
                                          <p:stCondLst>
                                            <p:cond delay="0"/>
                                          </p:stCondLst>
                                        </p:cTn>
                                        <p:tgtEl>
                                          <p:spTgt spid="19461"/>
                                        </p:tgtEl>
                                        <p:attrNameLst>
                                          <p:attrName>style.visibility</p:attrName>
                                        </p:attrNameLst>
                                      </p:cBhvr>
                                      <p:to>
                                        <p:strVal val="visible"/>
                                      </p:to>
                                    </p:set>
                                    <p:animEffect transition="in" filter="wheel(4)">
                                      <p:cBhvr>
                                        <p:cTn id="13" dur="2000"/>
                                        <p:tgtEl>
                                          <p:spTgt spid="19461"/>
                                        </p:tgtEl>
                                      </p:cBhvr>
                                    </p:animEffect>
                                  </p:childTnLst>
                                </p:cTn>
                              </p:par>
                            </p:childTnLst>
                          </p:cTn>
                        </p:par>
                      </p:childTnLst>
                    </p:cTn>
                  </p:par>
                  <p:par>
                    <p:cTn id="14" fill="hold">
                      <p:stCondLst>
                        <p:cond delay="indefinite"/>
                      </p:stCondLst>
                      <p:childTnLst>
                        <p:par>
                          <p:cTn id="15" fill="hold">
                            <p:stCondLst>
                              <p:cond delay="0"/>
                            </p:stCondLst>
                            <p:childTnLst>
                              <p:par>
                                <p:cTn id="16" presetID="53" presetClass="entr" presetSubtype="0" fill="hold" nodeType="clickEffect">
                                  <p:stCondLst>
                                    <p:cond delay="0"/>
                                  </p:stCondLst>
                                  <p:childTnLst>
                                    <p:set>
                                      <p:cBhvr>
                                        <p:cTn id="17" dur="1" fill="hold">
                                          <p:stCondLst>
                                            <p:cond delay="0"/>
                                          </p:stCondLst>
                                        </p:cTn>
                                        <p:tgtEl>
                                          <p:spTgt spid="4">
                                            <p:txEl>
                                              <p:pRg st="0" end="0"/>
                                            </p:txEl>
                                          </p:spTgt>
                                        </p:tgtEl>
                                        <p:attrNameLst>
                                          <p:attrName>style.visibility</p:attrName>
                                        </p:attrNameLst>
                                      </p:cBhvr>
                                      <p:to>
                                        <p:strVal val="visible"/>
                                      </p:to>
                                    </p:set>
                                    <p:anim calcmode="lin" valueType="num">
                                      <p:cBhvr>
                                        <p:cTn id="18" dur="500" fill="hold"/>
                                        <p:tgtEl>
                                          <p:spTgt spid="4">
                                            <p:txEl>
                                              <p:pRg st="0" end="0"/>
                                            </p:txEl>
                                          </p:spTgt>
                                        </p:tgtEl>
                                        <p:attrNameLst>
                                          <p:attrName>ppt_w</p:attrName>
                                        </p:attrNameLst>
                                      </p:cBhvr>
                                      <p:tavLst>
                                        <p:tav tm="0">
                                          <p:val>
                                            <p:fltVal val="0"/>
                                          </p:val>
                                        </p:tav>
                                        <p:tav tm="100000">
                                          <p:val>
                                            <p:strVal val="#ppt_w"/>
                                          </p:val>
                                        </p:tav>
                                      </p:tavLst>
                                    </p:anim>
                                    <p:anim calcmode="lin" valueType="num">
                                      <p:cBhvr>
                                        <p:cTn id="19" dur="500" fill="hold"/>
                                        <p:tgtEl>
                                          <p:spTgt spid="4">
                                            <p:txEl>
                                              <p:pRg st="0" end="0"/>
                                            </p:txEl>
                                          </p:spTgt>
                                        </p:tgtEl>
                                        <p:attrNameLst>
                                          <p:attrName>ppt_h</p:attrName>
                                        </p:attrNameLst>
                                      </p:cBhvr>
                                      <p:tavLst>
                                        <p:tav tm="0">
                                          <p:val>
                                            <p:fltVal val="0"/>
                                          </p:val>
                                        </p:tav>
                                        <p:tav tm="100000">
                                          <p:val>
                                            <p:strVal val="#ppt_h"/>
                                          </p:val>
                                        </p:tav>
                                      </p:tavLst>
                                    </p:anim>
                                    <p:animEffect transition="in" filter="fade">
                                      <p:cBhvr>
                                        <p:cTn id="20" dur="500"/>
                                        <p:tgtEl>
                                          <p:spTgt spid="4">
                                            <p:txEl>
                                              <p:pRg st="0" end="0"/>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53" presetClass="entr" presetSubtype="0" fill="hold" nodeType="clickEffect">
                                  <p:stCondLst>
                                    <p:cond delay="0"/>
                                  </p:stCondLst>
                                  <p:childTnLst>
                                    <p:set>
                                      <p:cBhvr>
                                        <p:cTn id="24" dur="1" fill="hold">
                                          <p:stCondLst>
                                            <p:cond delay="0"/>
                                          </p:stCondLst>
                                        </p:cTn>
                                        <p:tgtEl>
                                          <p:spTgt spid="4">
                                            <p:txEl>
                                              <p:pRg st="1" end="1"/>
                                            </p:txEl>
                                          </p:spTgt>
                                        </p:tgtEl>
                                        <p:attrNameLst>
                                          <p:attrName>style.visibility</p:attrName>
                                        </p:attrNameLst>
                                      </p:cBhvr>
                                      <p:to>
                                        <p:strVal val="visible"/>
                                      </p:to>
                                    </p:set>
                                    <p:anim calcmode="lin" valueType="num">
                                      <p:cBhvr>
                                        <p:cTn id="25" dur="500" fill="hold"/>
                                        <p:tgtEl>
                                          <p:spTgt spid="4">
                                            <p:txEl>
                                              <p:pRg st="1" end="1"/>
                                            </p:txEl>
                                          </p:spTgt>
                                        </p:tgtEl>
                                        <p:attrNameLst>
                                          <p:attrName>ppt_w</p:attrName>
                                        </p:attrNameLst>
                                      </p:cBhvr>
                                      <p:tavLst>
                                        <p:tav tm="0">
                                          <p:val>
                                            <p:fltVal val="0"/>
                                          </p:val>
                                        </p:tav>
                                        <p:tav tm="100000">
                                          <p:val>
                                            <p:strVal val="#ppt_w"/>
                                          </p:val>
                                        </p:tav>
                                      </p:tavLst>
                                    </p:anim>
                                    <p:anim calcmode="lin" valueType="num">
                                      <p:cBhvr>
                                        <p:cTn id="26" dur="500" fill="hold"/>
                                        <p:tgtEl>
                                          <p:spTgt spid="4">
                                            <p:txEl>
                                              <p:pRg st="1" end="1"/>
                                            </p:txEl>
                                          </p:spTgt>
                                        </p:tgtEl>
                                        <p:attrNameLst>
                                          <p:attrName>ppt_h</p:attrName>
                                        </p:attrNameLst>
                                      </p:cBhvr>
                                      <p:tavLst>
                                        <p:tav tm="0">
                                          <p:val>
                                            <p:fltVal val="0"/>
                                          </p:val>
                                        </p:tav>
                                        <p:tav tm="100000">
                                          <p:val>
                                            <p:strVal val="#ppt_h"/>
                                          </p:val>
                                        </p:tav>
                                      </p:tavLst>
                                    </p:anim>
                                    <p:animEffect transition="in" filter="fade">
                                      <p:cBhvr>
                                        <p:cTn id="27" dur="500"/>
                                        <p:tgtEl>
                                          <p:spTgt spid="4">
                                            <p:txEl>
                                              <p:pRg st="1" end="1"/>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53" presetClass="entr" presetSubtype="0" fill="hold" nodeType="clickEffect">
                                  <p:stCondLst>
                                    <p:cond delay="0"/>
                                  </p:stCondLst>
                                  <p:childTnLst>
                                    <p:set>
                                      <p:cBhvr>
                                        <p:cTn id="31" dur="1" fill="hold">
                                          <p:stCondLst>
                                            <p:cond delay="0"/>
                                          </p:stCondLst>
                                        </p:cTn>
                                        <p:tgtEl>
                                          <p:spTgt spid="4">
                                            <p:txEl>
                                              <p:pRg st="2" end="2"/>
                                            </p:txEl>
                                          </p:spTgt>
                                        </p:tgtEl>
                                        <p:attrNameLst>
                                          <p:attrName>style.visibility</p:attrName>
                                        </p:attrNameLst>
                                      </p:cBhvr>
                                      <p:to>
                                        <p:strVal val="visible"/>
                                      </p:to>
                                    </p:set>
                                    <p:anim calcmode="lin" valueType="num">
                                      <p:cBhvr>
                                        <p:cTn id="32" dur="500" fill="hold"/>
                                        <p:tgtEl>
                                          <p:spTgt spid="4">
                                            <p:txEl>
                                              <p:pRg st="2" end="2"/>
                                            </p:txEl>
                                          </p:spTgt>
                                        </p:tgtEl>
                                        <p:attrNameLst>
                                          <p:attrName>ppt_w</p:attrName>
                                        </p:attrNameLst>
                                      </p:cBhvr>
                                      <p:tavLst>
                                        <p:tav tm="0">
                                          <p:val>
                                            <p:fltVal val="0"/>
                                          </p:val>
                                        </p:tav>
                                        <p:tav tm="100000">
                                          <p:val>
                                            <p:strVal val="#ppt_w"/>
                                          </p:val>
                                        </p:tav>
                                      </p:tavLst>
                                    </p:anim>
                                    <p:anim calcmode="lin" valueType="num">
                                      <p:cBhvr>
                                        <p:cTn id="33" dur="500" fill="hold"/>
                                        <p:tgtEl>
                                          <p:spTgt spid="4">
                                            <p:txEl>
                                              <p:pRg st="2" end="2"/>
                                            </p:txEl>
                                          </p:spTgt>
                                        </p:tgtEl>
                                        <p:attrNameLst>
                                          <p:attrName>ppt_h</p:attrName>
                                        </p:attrNameLst>
                                      </p:cBhvr>
                                      <p:tavLst>
                                        <p:tav tm="0">
                                          <p:val>
                                            <p:fltVal val="0"/>
                                          </p:val>
                                        </p:tav>
                                        <p:tav tm="100000">
                                          <p:val>
                                            <p:strVal val="#ppt_h"/>
                                          </p:val>
                                        </p:tav>
                                      </p:tavLst>
                                    </p:anim>
                                    <p:animEffect transition="in" filter="fade">
                                      <p:cBhvr>
                                        <p:cTn id="34" dur="500"/>
                                        <p:tgtEl>
                                          <p:spTgt spid="4">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323528" y="260648"/>
            <a:ext cx="8424936" cy="576064"/>
          </a:xfrm>
        </p:spPr>
        <p:txBody>
          <a:bodyPr>
            <a:noAutofit/>
          </a:bodyPr>
          <a:lstStyle/>
          <a:p>
            <a:pPr fontAlgn="base"/>
            <a:r>
              <a:rPr lang="it-IT" sz="4000" b="1" dirty="0" smtClean="0">
                <a:solidFill>
                  <a:srgbClr val="FF0000"/>
                </a:solidFill>
              </a:rPr>
              <a:t/>
            </a:r>
            <a:br>
              <a:rPr lang="it-IT" sz="4000" b="1" dirty="0" smtClean="0">
                <a:solidFill>
                  <a:srgbClr val="FF0000"/>
                </a:solidFill>
              </a:rPr>
            </a:br>
            <a:r>
              <a:rPr lang="it-IT" sz="4000" b="1" dirty="0" smtClean="0">
                <a:solidFill>
                  <a:srgbClr val="FF0000"/>
                </a:solidFill>
              </a:rPr>
              <a:t>Adolescenza e lavoro</a:t>
            </a:r>
            <a:br>
              <a:rPr lang="it-IT" sz="4000" b="1" dirty="0" smtClean="0">
                <a:solidFill>
                  <a:srgbClr val="FF0000"/>
                </a:solidFill>
              </a:rPr>
            </a:br>
            <a:endParaRPr lang="it-IT" sz="4000" b="1" dirty="0">
              <a:solidFill>
                <a:srgbClr val="FF0000"/>
              </a:solidFill>
            </a:endParaRPr>
          </a:p>
        </p:txBody>
      </p:sp>
      <p:sp>
        <p:nvSpPr>
          <p:cNvPr id="4" name="CasellaDiTesto 3"/>
          <p:cNvSpPr txBox="1"/>
          <p:nvPr/>
        </p:nvSpPr>
        <p:spPr>
          <a:xfrm>
            <a:off x="395536" y="1412776"/>
            <a:ext cx="8352928" cy="1938992"/>
          </a:xfrm>
          <a:prstGeom prst="rect">
            <a:avLst/>
          </a:prstGeom>
          <a:solidFill>
            <a:srgbClr val="FFFF00"/>
          </a:solidFill>
          <a:ln w="25400">
            <a:solidFill>
              <a:schemeClr val="accent1"/>
            </a:solidFill>
          </a:ln>
        </p:spPr>
        <p:txBody>
          <a:bodyPr wrap="square" rtlCol="0">
            <a:spAutoFit/>
          </a:bodyPr>
          <a:lstStyle/>
          <a:p>
            <a:pPr algn="just"/>
            <a:r>
              <a:rPr lang="it-IT" sz="2000" b="1" dirty="0" smtClean="0">
                <a:solidFill>
                  <a:srgbClr val="FF0000"/>
                </a:solidFill>
              </a:rPr>
              <a:t>Se il minore identifica </a:t>
            </a:r>
            <a:r>
              <a:rPr lang="it-IT" sz="2000" dirty="0" smtClean="0"/>
              <a:t>una materia in cui ha particolare conoscenza e per cui è molto portato, può utilizzarlo a suo vantaggio trasmettendolo ad alunni più piccoli in cambio di una piccola retribuzione. Possono trattarsi di lezioni di inglese, matematica, ripasso generale.</a:t>
            </a:r>
          </a:p>
          <a:p>
            <a:pPr algn="just"/>
            <a:r>
              <a:rPr lang="it-IT" sz="2000" b="1" dirty="0" smtClean="0">
                <a:solidFill>
                  <a:srgbClr val="FF0000"/>
                </a:solidFill>
              </a:rPr>
              <a:t>L’importante</a:t>
            </a:r>
            <a:r>
              <a:rPr lang="it-IT" sz="2000" dirty="0" smtClean="0"/>
              <a:t> è avere la capacità di dominare completamente la materia e sapere insegnare agli altri.</a:t>
            </a:r>
            <a:endParaRPr lang="it-IT" sz="2000" dirty="0"/>
          </a:p>
        </p:txBody>
      </p:sp>
      <p:sp>
        <p:nvSpPr>
          <p:cNvPr id="6" name="Segnaposto data 5"/>
          <p:cNvSpPr>
            <a:spLocks noGrp="1"/>
          </p:cNvSpPr>
          <p:nvPr>
            <p:ph type="dt" sz="half" idx="10"/>
          </p:nvPr>
        </p:nvSpPr>
        <p:spPr/>
        <p:txBody>
          <a:bodyPr/>
          <a:lstStyle/>
          <a:p>
            <a:fld id="{5B72DB9A-D1D0-4550-A979-2645CADA1D0D}" type="datetime1">
              <a:rPr lang="it-IT" smtClean="0"/>
              <a:pPr/>
              <a:t>27/09/2019</a:t>
            </a:fld>
            <a:endParaRPr lang="it-IT"/>
          </a:p>
        </p:txBody>
      </p:sp>
      <p:sp>
        <p:nvSpPr>
          <p:cNvPr id="7" name="Segnaposto numero diapositiva 6"/>
          <p:cNvSpPr>
            <a:spLocks noGrp="1"/>
          </p:cNvSpPr>
          <p:nvPr>
            <p:ph type="sldNum" sz="quarter" idx="12"/>
          </p:nvPr>
        </p:nvSpPr>
        <p:spPr/>
        <p:txBody>
          <a:bodyPr/>
          <a:lstStyle/>
          <a:p>
            <a:fld id="{A18B746F-5C65-4800-B6B2-3BAE1FA58094}" type="slidenum">
              <a:rPr lang="it-IT" smtClean="0"/>
              <a:pPr/>
              <a:t>6</a:t>
            </a:fld>
            <a:endParaRPr lang="it-IT"/>
          </a:p>
        </p:txBody>
      </p:sp>
      <p:sp>
        <p:nvSpPr>
          <p:cNvPr id="8" name="CasellaDiTesto 7"/>
          <p:cNvSpPr txBox="1"/>
          <p:nvPr/>
        </p:nvSpPr>
        <p:spPr>
          <a:xfrm>
            <a:off x="395536" y="836713"/>
            <a:ext cx="8352928" cy="369332"/>
          </a:xfrm>
          <a:prstGeom prst="rect">
            <a:avLst/>
          </a:prstGeom>
          <a:noFill/>
        </p:spPr>
        <p:txBody>
          <a:bodyPr wrap="square" rtlCol="0">
            <a:spAutoFit/>
          </a:bodyPr>
          <a:lstStyle/>
          <a:p>
            <a:pPr algn="ctr"/>
            <a:r>
              <a:rPr lang="it-IT" b="1" dirty="0" smtClean="0">
                <a:solidFill>
                  <a:srgbClr val="0070C0"/>
                </a:solidFill>
              </a:rPr>
              <a:t>Lezioni private</a:t>
            </a:r>
            <a:endParaRPr lang="it-IT" dirty="0" smtClean="0">
              <a:solidFill>
                <a:srgbClr val="0070C0"/>
              </a:solidFill>
            </a:endParaRPr>
          </a:p>
        </p:txBody>
      </p:sp>
      <p:pic>
        <p:nvPicPr>
          <p:cNvPr id="29697" name="Picture 1" descr="C:\Users\Master\Desktop\Lavoro\la4.jpg"/>
          <p:cNvPicPr>
            <a:picLocks noChangeAspect="1" noChangeArrowheads="1"/>
          </p:cNvPicPr>
          <p:nvPr/>
        </p:nvPicPr>
        <p:blipFill>
          <a:blip r:embed="rId2" cstate="print"/>
          <a:srcRect/>
          <a:stretch>
            <a:fillRect/>
          </a:stretch>
        </p:blipFill>
        <p:spPr bwMode="auto">
          <a:xfrm>
            <a:off x="1979712" y="3501008"/>
            <a:ext cx="5472608" cy="2736304"/>
          </a:xfrm>
          <a:prstGeom prst="rect">
            <a:avLst/>
          </a:prstGeom>
          <a:noFill/>
          <a:ln w="25400">
            <a:solidFill>
              <a:schemeClr val="accent1"/>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p:cTn id="7" dur="500" fill="hold"/>
                                        <p:tgtEl>
                                          <p:spTgt spid="8"/>
                                        </p:tgtEl>
                                        <p:attrNameLst>
                                          <p:attrName>ppt_w</p:attrName>
                                        </p:attrNameLst>
                                      </p:cBhvr>
                                      <p:tavLst>
                                        <p:tav tm="0">
                                          <p:val>
                                            <p:fltVal val="0"/>
                                          </p:val>
                                        </p:tav>
                                        <p:tav tm="100000">
                                          <p:val>
                                            <p:strVal val="#ppt_w"/>
                                          </p:val>
                                        </p:tav>
                                      </p:tavLst>
                                    </p:anim>
                                    <p:anim calcmode="lin" valueType="num">
                                      <p:cBhvr>
                                        <p:cTn id="8" dur="500" fill="hold"/>
                                        <p:tgtEl>
                                          <p:spTgt spid="8"/>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1" presetClass="entr" presetSubtype="4" fill="hold" nodeType="clickEffect">
                                  <p:stCondLst>
                                    <p:cond delay="0"/>
                                  </p:stCondLst>
                                  <p:childTnLst>
                                    <p:set>
                                      <p:cBhvr>
                                        <p:cTn id="12" dur="1" fill="hold">
                                          <p:stCondLst>
                                            <p:cond delay="0"/>
                                          </p:stCondLst>
                                        </p:cTn>
                                        <p:tgtEl>
                                          <p:spTgt spid="29697"/>
                                        </p:tgtEl>
                                        <p:attrNameLst>
                                          <p:attrName>style.visibility</p:attrName>
                                        </p:attrNameLst>
                                      </p:cBhvr>
                                      <p:to>
                                        <p:strVal val="visible"/>
                                      </p:to>
                                    </p:set>
                                    <p:animEffect transition="in" filter="wheel(4)">
                                      <p:cBhvr>
                                        <p:cTn id="13" dur="2000"/>
                                        <p:tgtEl>
                                          <p:spTgt spid="29697"/>
                                        </p:tgtEl>
                                      </p:cBhvr>
                                    </p:animEffect>
                                  </p:childTnLst>
                                </p:cTn>
                              </p:par>
                            </p:childTnLst>
                          </p:cTn>
                        </p:par>
                      </p:childTnLst>
                    </p:cTn>
                  </p:par>
                  <p:par>
                    <p:cTn id="14" fill="hold">
                      <p:stCondLst>
                        <p:cond delay="indefinite"/>
                      </p:stCondLst>
                      <p:childTnLst>
                        <p:par>
                          <p:cTn id="15" fill="hold">
                            <p:stCondLst>
                              <p:cond delay="0"/>
                            </p:stCondLst>
                            <p:childTnLst>
                              <p:par>
                                <p:cTn id="16" presetID="53" presetClass="entr" presetSubtype="0" fill="hold" nodeType="clickEffect">
                                  <p:stCondLst>
                                    <p:cond delay="0"/>
                                  </p:stCondLst>
                                  <p:childTnLst>
                                    <p:set>
                                      <p:cBhvr>
                                        <p:cTn id="17" dur="1" fill="hold">
                                          <p:stCondLst>
                                            <p:cond delay="0"/>
                                          </p:stCondLst>
                                        </p:cTn>
                                        <p:tgtEl>
                                          <p:spTgt spid="4">
                                            <p:txEl>
                                              <p:pRg st="0" end="0"/>
                                            </p:txEl>
                                          </p:spTgt>
                                        </p:tgtEl>
                                        <p:attrNameLst>
                                          <p:attrName>style.visibility</p:attrName>
                                        </p:attrNameLst>
                                      </p:cBhvr>
                                      <p:to>
                                        <p:strVal val="visible"/>
                                      </p:to>
                                    </p:set>
                                    <p:anim calcmode="lin" valueType="num">
                                      <p:cBhvr>
                                        <p:cTn id="18" dur="500" fill="hold"/>
                                        <p:tgtEl>
                                          <p:spTgt spid="4">
                                            <p:txEl>
                                              <p:pRg st="0" end="0"/>
                                            </p:txEl>
                                          </p:spTgt>
                                        </p:tgtEl>
                                        <p:attrNameLst>
                                          <p:attrName>ppt_w</p:attrName>
                                        </p:attrNameLst>
                                      </p:cBhvr>
                                      <p:tavLst>
                                        <p:tav tm="0">
                                          <p:val>
                                            <p:fltVal val="0"/>
                                          </p:val>
                                        </p:tav>
                                        <p:tav tm="100000">
                                          <p:val>
                                            <p:strVal val="#ppt_w"/>
                                          </p:val>
                                        </p:tav>
                                      </p:tavLst>
                                    </p:anim>
                                    <p:anim calcmode="lin" valueType="num">
                                      <p:cBhvr>
                                        <p:cTn id="19" dur="500" fill="hold"/>
                                        <p:tgtEl>
                                          <p:spTgt spid="4">
                                            <p:txEl>
                                              <p:pRg st="0" end="0"/>
                                            </p:txEl>
                                          </p:spTgt>
                                        </p:tgtEl>
                                        <p:attrNameLst>
                                          <p:attrName>ppt_h</p:attrName>
                                        </p:attrNameLst>
                                      </p:cBhvr>
                                      <p:tavLst>
                                        <p:tav tm="0">
                                          <p:val>
                                            <p:fltVal val="0"/>
                                          </p:val>
                                        </p:tav>
                                        <p:tav tm="100000">
                                          <p:val>
                                            <p:strVal val="#ppt_h"/>
                                          </p:val>
                                        </p:tav>
                                      </p:tavLst>
                                    </p:anim>
                                    <p:animEffect transition="in" filter="fade">
                                      <p:cBhvr>
                                        <p:cTn id="20" dur="500"/>
                                        <p:tgtEl>
                                          <p:spTgt spid="4">
                                            <p:txEl>
                                              <p:pRg st="0" end="0"/>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53" presetClass="entr" presetSubtype="0" fill="hold" nodeType="clickEffect">
                                  <p:stCondLst>
                                    <p:cond delay="0"/>
                                  </p:stCondLst>
                                  <p:childTnLst>
                                    <p:set>
                                      <p:cBhvr>
                                        <p:cTn id="24" dur="1" fill="hold">
                                          <p:stCondLst>
                                            <p:cond delay="0"/>
                                          </p:stCondLst>
                                        </p:cTn>
                                        <p:tgtEl>
                                          <p:spTgt spid="4">
                                            <p:txEl>
                                              <p:pRg st="1" end="1"/>
                                            </p:txEl>
                                          </p:spTgt>
                                        </p:tgtEl>
                                        <p:attrNameLst>
                                          <p:attrName>style.visibility</p:attrName>
                                        </p:attrNameLst>
                                      </p:cBhvr>
                                      <p:to>
                                        <p:strVal val="visible"/>
                                      </p:to>
                                    </p:set>
                                    <p:anim calcmode="lin" valueType="num">
                                      <p:cBhvr>
                                        <p:cTn id="25" dur="500" fill="hold"/>
                                        <p:tgtEl>
                                          <p:spTgt spid="4">
                                            <p:txEl>
                                              <p:pRg st="1" end="1"/>
                                            </p:txEl>
                                          </p:spTgt>
                                        </p:tgtEl>
                                        <p:attrNameLst>
                                          <p:attrName>ppt_w</p:attrName>
                                        </p:attrNameLst>
                                      </p:cBhvr>
                                      <p:tavLst>
                                        <p:tav tm="0">
                                          <p:val>
                                            <p:fltVal val="0"/>
                                          </p:val>
                                        </p:tav>
                                        <p:tav tm="100000">
                                          <p:val>
                                            <p:strVal val="#ppt_w"/>
                                          </p:val>
                                        </p:tav>
                                      </p:tavLst>
                                    </p:anim>
                                    <p:anim calcmode="lin" valueType="num">
                                      <p:cBhvr>
                                        <p:cTn id="26" dur="500" fill="hold"/>
                                        <p:tgtEl>
                                          <p:spTgt spid="4">
                                            <p:txEl>
                                              <p:pRg st="1" end="1"/>
                                            </p:txEl>
                                          </p:spTgt>
                                        </p:tgtEl>
                                        <p:attrNameLst>
                                          <p:attrName>ppt_h</p:attrName>
                                        </p:attrNameLst>
                                      </p:cBhvr>
                                      <p:tavLst>
                                        <p:tav tm="0">
                                          <p:val>
                                            <p:fltVal val="0"/>
                                          </p:val>
                                        </p:tav>
                                        <p:tav tm="100000">
                                          <p:val>
                                            <p:strVal val="#ppt_h"/>
                                          </p:val>
                                        </p:tav>
                                      </p:tavLst>
                                    </p:anim>
                                    <p:animEffect transition="in" filter="fade">
                                      <p:cBhvr>
                                        <p:cTn id="27" dur="500"/>
                                        <p:tgtEl>
                                          <p:spTgt spid="4">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323528" y="260648"/>
            <a:ext cx="8424936" cy="576064"/>
          </a:xfrm>
        </p:spPr>
        <p:txBody>
          <a:bodyPr>
            <a:noAutofit/>
          </a:bodyPr>
          <a:lstStyle/>
          <a:p>
            <a:pPr fontAlgn="base"/>
            <a:r>
              <a:rPr lang="it-IT" sz="4000" b="1" dirty="0" smtClean="0">
                <a:solidFill>
                  <a:srgbClr val="FF0000"/>
                </a:solidFill>
              </a:rPr>
              <a:t/>
            </a:r>
            <a:br>
              <a:rPr lang="it-IT" sz="4000" b="1" dirty="0" smtClean="0">
                <a:solidFill>
                  <a:srgbClr val="FF0000"/>
                </a:solidFill>
              </a:rPr>
            </a:br>
            <a:r>
              <a:rPr lang="it-IT" sz="4000" b="1" dirty="0" smtClean="0">
                <a:solidFill>
                  <a:srgbClr val="FF0000"/>
                </a:solidFill>
              </a:rPr>
              <a:t>Adolescenza e lavoro</a:t>
            </a:r>
            <a:br>
              <a:rPr lang="it-IT" sz="4000" b="1" dirty="0" smtClean="0">
                <a:solidFill>
                  <a:srgbClr val="FF0000"/>
                </a:solidFill>
              </a:rPr>
            </a:br>
            <a:endParaRPr lang="it-IT" sz="4000" b="1" dirty="0">
              <a:solidFill>
                <a:srgbClr val="FF0000"/>
              </a:solidFill>
            </a:endParaRPr>
          </a:p>
        </p:txBody>
      </p:sp>
      <p:sp>
        <p:nvSpPr>
          <p:cNvPr id="4" name="CasellaDiTesto 3"/>
          <p:cNvSpPr txBox="1"/>
          <p:nvPr/>
        </p:nvSpPr>
        <p:spPr>
          <a:xfrm>
            <a:off x="395536" y="1412776"/>
            <a:ext cx="8352928" cy="1938992"/>
          </a:xfrm>
          <a:prstGeom prst="rect">
            <a:avLst/>
          </a:prstGeom>
          <a:solidFill>
            <a:srgbClr val="FFFF00"/>
          </a:solidFill>
          <a:ln w="25400">
            <a:solidFill>
              <a:schemeClr val="accent1"/>
            </a:solidFill>
          </a:ln>
        </p:spPr>
        <p:txBody>
          <a:bodyPr wrap="square" rtlCol="0">
            <a:spAutoFit/>
          </a:bodyPr>
          <a:lstStyle/>
          <a:p>
            <a:pPr algn="just"/>
            <a:r>
              <a:rPr lang="it-IT" sz="2000" b="1" dirty="0" smtClean="0">
                <a:solidFill>
                  <a:srgbClr val="FF0000"/>
                </a:solidFill>
              </a:rPr>
              <a:t>In alcuni magazzini </a:t>
            </a:r>
            <a:r>
              <a:rPr lang="it-IT" sz="2000" dirty="0" smtClean="0"/>
              <a:t>e fabbriche c’è del lavoro per adolescenti per dei compiti semplici come magazziniere, aiutante in linea di produzione. Ogni impresa avrà le proprie condizioni, pertanto sarà compito del minore chiedere se sarà possibile lavorare con loro.</a:t>
            </a:r>
          </a:p>
          <a:p>
            <a:pPr algn="just"/>
            <a:r>
              <a:rPr lang="it-IT" sz="2000" b="1" dirty="0" smtClean="0">
                <a:solidFill>
                  <a:srgbClr val="FF0000"/>
                </a:solidFill>
              </a:rPr>
              <a:t>È cruciale </a:t>
            </a:r>
            <a:r>
              <a:rPr lang="it-IT" sz="2000" dirty="0" smtClean="0"/>
              <a:t>che si ripetano le condizioni di lavoro per minori, dettagliate precedentemente.</a:t>
            </a:r>
            <a:endParaRPr lang="it-IT" sz="2000" dirty="0"/>
          </a:p>
        </p:txBody>
      </p:sp>
      <p:sp>
        <p:nvSpPr>
          <p:cNvPr id="6" name="Segnaposto data 5"/>
          <p:cNvSpPr>
            <a:spLocks noGrp="1"/>
          </p:cNvSpPr>
          <p:nvPr>
            <p:ph type="dt" sz="half" idx="10"/>
          </p:nvPr>
        </p:nvSpPr>
        <p:spPr/>
        <p:txBody>
          <a:bodyPr/>
          <a:lstStyle/>
          <a:p>
            <a:fld id="{140F1F29-E6E6-42CC-85F8-13E839C5F86D}" type="datetime1">
              <a:rPr lang="it-IT" smtClean="0"/>
              <a:pPr/>
              <a:t>27/09/2019</a:t>
            </a:fld>
            <a:endParaRPr lang="it-IT"/>
          </a:p>
        </p:txBody>
      </p:sp>
      <p:sp>
        <p:nvSpPr>
          <p:cNvPr id="7" name="Segnaposto numero diapositiva 6"/>
          <p:cNvSpPr>
            <a:spLocks noGrp="1"/>
          </p:cNvSpPr>
          <p:nvPr>
            <p:ph type="sldNum" sz="quarter" idx="12"/>
          </p:nvPr>
        </p:nvSpPr>
        <p:spPr/>
        <p:txBody>
          <a:bodyPr/>
          <a:lstStyle/>
          <a:p>
            <a:fld id="{A18B746F-5C65-4800-B6B2-3BAE1FA58094}" type="slidenum">
              <a:rPr lang="it-IT" smtClean="0"/>
              <a:pPr/>
              <a:t>7</a:t>
            </a:fld>
            <a:endParaRPr lang="it-IT"/>
          </a:p>
        </p:txBody>
      </p:sp>
      <p:sp>
        <p:nvSpPr>
          <p:cNvPr id="8" name="CasellaDiTesto 7"/>
          <p:cNvSpPr txBox="1"/>
          <p:nvPr/>
        </p:nvSpPr>
        <p:spPr>
          <a:xfrm>
            <a:off x="395536" y="836713"/>
            <a:ext cx="8352928" cy="369332"/>
          </a:xfrm>
          <a:prstGeom prst="rect">
            <a:avLst/>
          </a:prstGeom>
          <a:noFill/>
        </p:spPr>
        <p:txBody>
          <a:bodyPr wrap="square" rtlCol="0">
            <a:spAutoFit/>
          </a:bodyPr>
          <a:lstStyle/>
          <a:p>
            <a:pPr algn="ctr"/>
            <a:r>
              <a:rPr lang="it-IT" b="1" dirty="0" smtClean="0">
                <a:solidFill>
                  <a:srgbClr val="0070C0"/>
                </a:solidFill>
              </a:rPr>
              <a:t>Magazziniere o lavoratore in fabbrica</a:t>
            </a:r>
            <a:endParaRPr lang="it-IT" dirty="0">
              <a:solidFill>
                <a:srgbClr val="0070C0"/>
              </a:solidFill>
            </a:endParaRPr>
          </a:p>
        </p:txBody>
      </p:sp>
      <p:pic>
        <p:nvPicPr>
          <p:cNvPr id="28673" name="Picture 1" descr="C:\Users\Master\Desktop\Lavoro\la3.jpg"/>
          <p:cNvPicPr>
            <a:picLocks noChangeAspect="1" noChangeArrowheads="1"/>
          </p:cNvPicPr>
          <p:nvPr/>
        </p:nvPicPr>
        <p:blipFill>
          <a:blip r:embed="rId2" cstate="print"/>
          <a:srcRect/>
          <a:stretch>
            <a:fillRect/>
          </a:stretch>
        </p:blipFill>
        <p:spPr bwMode="auto">
          <a:xfrm>
            <a:off x="2123728" y="3573016"/>
            <a:ext cx="4940027" cy="2634681"/>
          </a:xfrm>
          <a:prstGeom prst="rect">
            <a:avLst/>
          </a:prstGeom>
          <a:noFill/>
          <a:ln w="25400">
            <a:solidFill>
              <a:schemeClr val="accent1"/>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p:cTn id="7" dur="500" fill="hold"/>
                                        <p:tgtEl>
                                          <p:spTgt spid="8"/>
                                        </p:tgtEl>
                                        <p:attrNameLst>
                                          <p:attrName>ppt_w</p:attrName>
                                        </p:attrNameLst>
                                      </p:cBhvr>
                                      <p:tavLst>
                                        <p:tav tm="0">
                                          <p:val>
                                            <p:fltVal val="0"/>
                                          </p:val>
                                        </p:tav>
                                        <p:tav tm="100000">
                                          <p:val>
                                            <p:strVal val="#ppt_w"/>
                                          </p:val>
                                        </p:tav>
                                      </p:tavLst>
                                    </p:anim>
                                    <p:anim calcmode="lin" valueType="num">
                                      <p:cBhvr>
                                        <p:cTn id="8" dur="500" fill="hold"/>
                                        <p:tgtEl>
                                          <p:spTgt spid="8"/>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1" presetClass="entr" presetSubtype="4" fill="hold" nodeType="clickEffect">
                                  <p:stCondLst>
                                    <p:cond delay="0"/>
                                  </p:stCondLst>
                                  <p:childTnLst>
                                    <p:set>
                                      <p:cBhvr>
                                        <p:cTn id="12" dur="1" fill="hold">
                                          <p:stCondLst>
                                            <p:cond delay="0"/>
                                          </p:stCondLst>
                                        </p:cTn>
                                        <p:tgtEl>
                                          <p:spTgt spid="28673"/>
                                        </p:tgtEl>
                                        <p:attrNameLst>
                                          <p:attrName>style.visibility</p:attrName>
                                        </p:attrNameLst>
                                      </p:cBhvr>
                                      <p:to>
                                        <p:strVal val="visible"/>
                                      </p:to>
                                    </p:set>
                                    <p:animEffect transition="in" filter="wheel(4)">
                                      <p:cBhvr>
                                        <p:cTn id="13" dur="2000"/>
                                        <p:tgtEl>
                                          <p:spTgt spid="28673"/>
                                        </p:tgtEl>
                                      </p:cBhvr>
                                    </p:animEffect>
                                  </p:childTnLst>
                                </p:cTn>
                              </p:par>
                            </p:childTnLst>
                          </p:cTn>
                        </p:par>
                      </p:childTnLst>
                    </p:cTn>
                  </p:par>
                  <p:par>
                    <p:cTn id="14" fill="hold">
                      <p:stCondLst>
                        <p:cond delay="indefinite"/>
                      </p:stCondLst>
                      <p:childTnLst>
                        <p:par>
                          <p:cTn id="15" fill="hold">
                            <p:stCondLst>
                              <p:cond delay="0"/>
                            </p:stCondLst>
                            <p:childTnLst>
                              <p:par>
                                <p:cTn id="16" presetID="53" presetClass="entr" presetSubtype="0" fill="hold" nodeType="clickEffect">
                                  <p:stCondLst>
                                    <p:cond delay="0"/>
                                  </p:stCondLst>
                                  <p:childTnLst>
                                    <p:set>
                                      <p:cBhvr>
                                        <p:cTn id="17" dur="1" fill="hold">
                                          <p:stCondLst>
                                            <p:cond delay="0"/>
                                          </p:stCondLst>
                                        </p:cTn>
                                        <p:tgtEl>
                                          <p:spTgt spid="4">
                                            <p:txEl>
                                              <p:pRg st="0" end="0"/>
                                            </p:txEl>
                                          </p:spTgt>
                                        </p:tgtEl>
                                        <p:attrNameLst>
                                          <p:attrName>style.visibility</p:attrName>
                                        </p:attrNameLst>
                                      </p:cBhvr>
                                      <p:to>
                                        <p:strVal val="visible"/>
                                      </p:to>
                                    </p:set>
                                    <p:anim calcmode="lin" valueType="num">
                                      <p:cBhvr>
                                        <p:cTn id="18" dur="500" fill="hold"/>
                                        <p:tgtEl>
                                          <p:spTgt spid="4">
                                            <p:txEl>
                                              <p:pRg st="0" end="0"/>
                                            </p:txEl>
                                          </p:spTgt>
                                        </p:tgtEl>
                                        <p:attrNameLst>
                                          <p:attrName>ppt_w</p:attrName>
                                        </p:attrNameLst>
                                      </p:cBhvr>
                                      <p:tavLst>
                                        <p:tav tm="0">
                                          <p:val>
                                            <p:fltVal val="0"/>
                                          </p:val>
                                        </p:tav>
                                        <p:tav tm="100000">
                                          <p:val>
                                            <p:strVal val="#ppt_w"/>
                                          </p:val>
                                        </p:tav>
                                      </p:tavLst>
                                    </p:anim>
                                    <p:anim calcmode="lin" valueType="num">
                                      <p:cBhvr>
                                        <p:cTn id="19" dur="500" fill="hold"/>
                                        <p:tgtEl>
                                          <p:spTgt spid="4">
                                            <p:txEl>
                                              <p:pRg st="0" end="0"/>
                                            </p:txEl>
                                          </p:spTgt>
                                        </p:tgtEl>
                                        <p:attrNameLst>
                                          <p:attrName>ppt_h</p:attrName>
                                        </p:attrNameLst>
                                      </p:cBhvr>
                                      <p:tavLst>
                                        <p:tav tm="0">
                                          <p:val>
                                            <p:fltVal val="0"/>
                                          </p:val>
                                        </p:tav>
                                        <p:tav tm="100000">
                                          <p:val>
                                            <p:strVal val="#ppt_h"/>
                                          </p:val>
                                        </p:tav>
                                      </p:tavLst>
                                    </p:anim>
                                    <p:animEffect transition="in" filter="fade">
                                      <p:cBhvr>
                                        <p:cTn id="20" dur="500"/>
                                        <p:tgtEl>
                                          <p:spTgt spid="4">
                                            <p:txEl>
                                              <p:pRg st="0" end="0"/>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53" presetClass="entr" presetSubtype="0" fill="hold" nodeType="clickEffect">
                                  <p:stCondLst>
                                    <p:cond delay="0"/>
                                  </p:stCondLst>
                                  <p:childTnLst>
                                    <p:set>
                                      <p:cBhvr>
                                        <p:cTn id="24" dur="1" fill="hold">
                                          <p:stCondLst>
                                            <p:cond delay="0"/>
                                          </p:stCondLst>
                                        </p:cTn>
                                        <p:tgtEl>
                                          <p:spTgt spid="4">
                                            <p:txEl>
                                              <p:pRg st="1" end="1"/>
                                            </p:txEl>
                                          </p:spTgt>
                                        </p:tgtEl>
                                        <p:attrNameLst>
                                          <p:attrName>style.visibility</p:attrName>
                                        </p:attrNameLst>
                                      </p:cBhvr>
                                      <p:to>
                                        <p:strVal val="visible"/>
                                      </p:to>
                                    </p:set>
                                    <p:anim calcmode="lin" valueType="num">
                                      <p:cBhvr>
                                        <p:cTn id="25" dur="500" fill="hold"/>
                                        <p:tgtEl>
                                          <p:spTgt spid="4">
                                            <p:txEl>
                                              <p:pRg st="1" end="1"/>
                                            </p:txEl>
                                          </p:spTgt>
                                        </p:tgtEl>
                                        <p:attrNameLst>
                                          <p:attrName>ppt_w</p:attrName>
                                        </p:attrNameLst>
                                      </p:cBhvr>
                                      <p:tavLst>
                                        <p:tav tm="0">
                                          <p:val>
                                            <p:fltVal val="0"/>
                                          </p:val>
                                        </p:tav>
                                        <p:tav tm="100000">
                                          <p:val>
                                            <p:strVal val="#ppt_w"/>
                                          </p:val>
                                        </p:tav>
                                      </p:tavLst>
                                    </p:anim>
                                    <p:anim calcmode="lin" valueType="num">
                                      <p:cBhvr>
                                        <p:cTn id="26" dur="500" fill="hold"/>
                                        <p:tgtEl>
                                          <p:spTgt spid="4">
                                            <p:txEl>
                                              <p:pRg st="1" end="1"/>
                                            </p:txEl>
                                          </p:spTgt>
                                        </p:tgtEl>
                                        <p:attrNameLst>
                                          <p:attrName>ppt_h</p:attrName>
                                        </p:attrNameLst>
                                      </p:cBhvr>
                                      <p:tavLst>
                                        <p:tav tm="0">
                                          <p:val>
                                            <p:fltVal val="0"/>
                                          </p:val>
                                        </p:tav>
                                        <p:tav tm="100000">
                                          <p:val>
                                            <p:strVal val="#ppt_h"/>
                                          </p:val>
                                        </p:tav>
                                      </p:tavLst>
                                    </p:anim>
                                    <p:animEffect transition="in" filter="fade">
                                      <p:cBhvr>
                                        <p:cTn id="27" dur="500"/>
                                        <p:tgtEl>
                                          <p:spTgt spid="4">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323528" y="260648"/>
            <a:ext cx="8424936" cy="576064"/>
          </a:xfrm>
        </p:spPr>
        <p:txBody>
          <a:bodyPr>
            <a:noAutofit/>
          </a:bodyPr>
          <a:lstStyle/>
          <a:p>
            <a:pPr fontAlgn="base"/>
            <a:r>
              <a:rPr lang="it-IT" sz="4000" b="1" dirty="0" smtClean="0">
                <a:solidFill>
                  <a:srgbClr val="FF0000"/>
                </a:solidFill>
              </a:rPr>
              <a:t/>
            </a:r>
            <a:br>
              <a:rPr lang="it-IT" sz="4000" b="1" dirty="0" smtClean="0">
                <a:solidFill>
                  <a:srgbClr val="FF0000"/>
                </a:solidFill>
              </a:rPr>
            </a:br>
            <a:r>
              <a:rPr lang="it-IT" sz="4000" b="1" dirty="0" smtClean="0">
                <a:solidFill>
                  <a:srgbClr val="FF0000"/>
                </a:solidFill>
              </a:rPr>
              <a:t>Adolescenza e lavoro</a:t>
            </a:r>
            <a:br>
              <a:rPr lang="it-IT" sz="4000" b="1" dirty="0" smtClean="0">
                <a:solidFill>
                  <a:srgbClr val="FF0000"/>
                </a:solidFill>
              </a:rPr>
            </a:br>
            <a:endParaRPr lang="it-IT" sz="4000" b="1" dirty="0">
              <a:solidFill>
                <a:srgbClr val="FF0000"/>
              </a:solidFill>
            </a:endParaRPr>
          </a:p>
        </p:txBody>
      </p:sp>
      <p:sp>
        <p:nvSpPr>
          <p:cNvPr id="4" name="CasellaDiTesto 3"/>
          <p:cNvSpPr txBox="1"/>
          <p:nvPr/>
        </p:nvSpPr>
        <p:spPr>
          <a:xfrm>
            <a:off x="395536" y="1412776"/>
            <a:ext cx="8352928" cy="1938992"/>
          </a:xfrm>
          <a:prstGeom prst="rect">
            <a:avLst/>
          </a:prstGeom>
          <a:solidFill>
            <a:srgbClr val="FFFF00"/>
          </a:solidFill>
          <a:ln w="25400">
            <a:solidFill>
              <a:schemeClr val="accent1"/>
            </a:solidFill>
          </a:ln>
        </p:spPr>
        <p:txBody>
          <a:bodyPr wrap="square" rtlCol="0">
            <a:spAutoFit/>
          </a:bodyPr>
          <a:lstStyle/>
          <a:p>
            <a:pPr algn="just"/>
            <a:r>
              <a:rPr lang="it-IT" sz="2000" b="1" dirty="0" smtClean="0">
                <a:solidFill>
                  <a:srgbClr val="FF0000"/>
                </a:solidFill>
              </a:rPr>
              <a:t>Molte persone </a:t>
            </a:r>
            <a:r>
              <a:rPr lang="it-IT" sz="2000" dirty="0" smtClean="0"/>
              <a:t>non hanno il tempo sufficiente per portare a spasso i propri animali domestici le volte necessarie. Gli adolescenti in cambio di un piccolo incentivo o retribuzione, possono offrirsi di farlo.</a:t>
            </a:r>
          </a:p>
          <a:p>
            <a:pPr algn="just"/>
            <a:r>
              <a:rPr lang="it-IT" sz="2000" b="1" dirty="0" smtClean="0">
                <a:solidFill>
                  <a:srgbClr val="FF0000"/>
                </a:solidFill>
              </a:rPr>
              <a:t>Inoltre, </a:t>
            </a:r>
            <a:r>
              <a:rPr lang="it-IT" sz="2000" dirty="0" smtClean="0"/>
              <a:t>possono anche badare agli animali domestici nella propria casa o dei padroni, facendo in modo che siano curati nel modo giusto, abbiano sempre cibo e acqua, ricevano affetto.</a:t>
            </a:r>
            <a:endParaRPr lang="it-IT" sz="2000" dirty="0"/>
          </a:p>
        </p:txBody>
      </p:sp>
      <p:sp>
        <p:nvSpPr>
          <p:cNvPr id="6" name="Segnaposto data 5"/>
          <p:cNvSpPr>
            <a:spLocks noGrp="1"/>
          </p:cNvSpPr>
          <p:nvPr>
            <p:ph type="dt" sz="half" idx="10"/>
          </p:nvPr>
        </p:nvSpPr>
        <p:spPr/>
        <p:txBody>
          <a:bodyPr/>
          <a:lstStyle/>
          <a:p>
            <a:fld id="{7C75C879-B021-40B5-A46A-003AA9CF3446}" type="datetime1">
              <a:rPr lang="it-IT" smtClean="0"/>
              <a:pPr/>
              <a:t>27/09/2019</a:t>
            </a:fld>
            <a:endParaRPr lang="it-IT"/>
          </a:p>
        </p:txBody>
      </p:sp>
      <p:sp>
        <p:nvSpPr>
          <p:cNvPr id="7" name="Segnaposto numero diapositiva 6"/>
          <p:cNvSpPr>
            <a:spLocks noGrp="1"/>
          </p:cNvSpPr>
          <p:nvPr>
            <p:ph type="sldNum" sz="quarter" idx="12"/>
          </p:nvPr>
        </p:nvSpPr>
        <p:spPr/>
        <p:txBody>
          <a:bodyPr/>
          <a:lstStyle/>
          <a:p>
            <a:fld id="{A18B746F-5C65-4800-B6B2-3BAE1FA58094}" type="slidenum">
              <a:rPr lang="it-IT" smtClean="0"/>
              <a:pPr/>
              <a:t>8</a:t>
            </a:fld>
            <a:endParaRPr lang="it-IT"/>
          </a:p>
        </p:txBody>
      </p:sp>
      <p:sp>
        <p:nvSpPr>
          <p:cNvPr id="8" name="CasellaDiTesto 7"/>
          <p:cNvSpPr txBox="1"/>
          <p:nvPr/>
        </p:nvSpPr>
        <p:spPr>
          <a:xfrm>
            <a:off x="395536" y="836713"/>
            <a:ext cx="8352928" cy="369332"/>
          </a:xfrm>
          <a:prstGeom prst="rect">
            <a:avLst/>
          </a:prstGeom>
          <a:noFill/>
        </p:spPr>
        <p:txBody>
          <a:bodyPr wrap="square" rtlCol="0">
            <a:spAutoFit/>
          </a:bodyPr>
          <a:lstStyle/>
          <a:p>
            <a:pPr algn="ctr"/>
            <a:r>
              <a:rPr lang="it-IT" b="1" dirty="0" smtClean="0">
                <a:solidFill>
                  <a:srgbClr val="0070C0"/>
                </a:solidFill>
              </a:rPr>
              <a:t>Passeggiare e badare agli animali domestici</a:t>
            </a:r>
            <a:endParaRPr lang="it-IT" dirty="0">
              <a:solidFill>
                <a:srgbClr val="0070C0"/>
              </a:solidFill>
            </a:endParaRPr>
          </a:p>
        </p:txBody>
      </p:sp>
      <p:pic>
        <p:nvPicPr>
          <p:cNvPr id="27649" name="Picture 1" descr="C:\Users\Master\Desktop\Lavoro\la8.jpg"/>
          <p:cNvPicPr>
            <a:picLocks noChangeAspect="1" noChangeArrowheads="1"/>
          </p:cNvPicPr>
          <p:nvPr/>
        </p:nvPicPr>
        <p:blipFill>
          <a:blip r:embed="rId2" cstate="print"/>
          <a:srcRect/>
          <a:stretch>
            <a:fillRect/>
          </a:stretch>
        </p:blipFill>
        <p:spPr bwMode="auto">
          <a:xfrm>
            <a:off x="2627784" y="3573016"/>
            <a:ext cx="4220141" cy="2808312"/>
          </a:xfrm>
          <a:prstGeom prst="rect">
            <a:avLst/>
          </a:prstGeom>
          <a:noFill/>
          <a:ln w="25400">
            <a:solidFill>
              <a:schemeClr val="accent1"/>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p:cTn id="7" dur="500" fill="hold"/>
                                        <p:tgtEl>
                                          <p:spTgt spid="8"/>
                                        </p:tgtEl>
                                        <p:attrNameLst>
                                          <p:attrName>ppt_w</p:attrName>
                                        </p:attrNameLst>
                                      </p:cBhvr>
                                      <p:tavLst>
                                        <p:tav tm="0">
                                          <p:val>
                                            <p:fltVal val="0"/>
                                          </p:val>
                                        </p:tav>
                                        <p:tav tm="100000">
                                          <p:val>
                                            <p:strVal val="#ppt_w"/>
                                          </p:val>
                                        </p:tav>
                                      </p:tavLst>
                                    </p:anim>
                                    <p:anim calcmode="lin" valueType="num">
                                      <p:cBhvr>
                                        <p:cTn id="8" dur="500" fill="hold"/>
                                        <p:tgtEl>
                                          <p:spTgt spid="8"/>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1" presetClass="entr" presetSubtype="4" fill="hold" nodeType="clickEffect">
                                  <p:stCondLst>
                                    <p:cond delay="0"/>
                                  </p:stCondLst>
                                  <p:childTnLst>
                                    <p:set>
                                      <p:cBhvr>
                                        <p:cTn id="12" dur="1" fill="hold">
                                          <p:stCondLst>
                                            <p:cond delay="0"/>
                                          </p:stCondLst>
                                        </p:cTn>
                                        <p:tgtEl>
                                          <p:spTgt spid="27649"/>
                                        </p:tgtEl>
                                        <p:attrNameLst>
                                          <p:attrName>style.visibility</p:attrName>
                                        </p:attrNameLst>
                                      </p:cBhvr>
                                      <p:to>
                                        <p:strVal val="visible"/>
                                      </p:to>
                                    </p:set>
                                    <p:animEffect transition="in" filter="wheel(4)">
                                      <p:cBhvr>
                                        <p:cTn id="13" dur="2000"/>
                                        <p:tgtEl>
                                          <p:spTgt spid="27649"/>
                                        </p:tgtEl>
                                      </p:cBhvr>
                                    </p:animEffect>
                                  </p:childTnLst>
                                </p:cTn>
                              </p:par>
                            </p:childTnLst>
                          </p:cTn>
                        </p:par>
                      </p:childTnLst>
                    </p:cTn>
                  </p:par>
                  <p:par>
                    <p:cTn id="14" fill="hold">
                      <p:stCondLst>
                        <p:cond delay="indefinite"/>
                      </p:stCondLst>
                      <p:childTnLst>
                        <p:par>
                          <p:cTn id="15" fill="hold">
                            <p:stCondLst>
                              <p:cond delay="0"/>
                            </p:stCondLst>
                            <p:childTnLst>
                              <p:par>
                                <p:cTn id="16" presetID="53" presetClass="entr" presetSubtype="0" fill="hold" nodeType="clickEffect">
                                  <p:stCondLst>
                                    <p:cond delay="0"/>
                                  </p:stCondLst>
                                  <p:childTnLst>
                                    <p:set>
                                      <p:cBhvr>
                                        <p:cTn id="17" dur="1" fill="hold">
                                          <p:stCondLst>
                                            <p:cond delay="0"/>
                                          </p:stCondLst>
                                        </p:cTn>
                                        <p:tgtEl>
                                          <p:spTgt spid="4">
                                            <p:txEl>
                                              <p:pRg st="0" end="0"/>
                                            </p:txEl>
                                          </p:spTgt>
                                        </p:tgtEl>
                                        <p:attrNameLst>
                                          <p:attrName>style.visibility</p:attrName>
                                        </p:attrNameLst>
                                      </p:cBhvr>
                                      <p:to>
                                        <p:strVal val="visible"/>
                                      </p:to>
                                    </p:set>
                                    <p:anim calcmode="lin" valueType="num">
                                      <p:cBhvr>
                                        <p:cTn id="18" dur="500" fill="hold"/>
                                        <p:tgtEl>
                                          <p:spTgt spid="4">
                                            <p:txEl>
                                              <p:pRg st="0" end="0"/>
                                            </p:txEl>
                                          </p:spTgt>
                                        </p:tgtEl>
                                        <p:attrNameLst>
                                          <p:attrName>ppt_w</p:attrName>
                                        </p:attrNameLst>
                                      </p:cBhvr>
                                      <p:tavLst>
                                        <p:tav tm="0">
                                          <p:val>
                                            <p:fltVal val="0"/>
                                          </p:val>
                                        </p:tav>
                                        <p:tav tm="100000">
                                          <p:val>
                                            <p:strVal val="#ppt_w"/>
                                          </p:val>
                                        </p:tav>
                                      </p:tavLst>
                                    </p:anim>
                                    <p:anim calcmode="lin" valueType="num">
                                      <p:cBhvr>
                                        <p:cTn id="19" dur="500" fill="hold"/>
                                        <p:tgtEl>
                                          <p:spTgt spid="4">
                                            <p:txEl>
                                              <p:pRg st="0" end="0"/>
                                            </p:txEl>
                                          </p:spTgt>
                                        </p:tgtEl>
                                        <p:attrNameLst>
                                          <p:attrName>ppt_h</p:attrName>
                                        </p:attrNameLst>
                                      </p:cBhvr>
                                      <p:tavLst>
                                        <p:tav tm="0">
                                          <p:val>
                                            <p:fltVal val="0"/>
                                          </p:val>
                                        </p:tav>
                                        <p:tav tm="100000">
                                          <p:val>
                                            <p:strVal val="#ppt_h"/>
                                          </p:val>
                                        </p:tav>
                                      </p:tavLst>
                                    </p:anim>
                                    <p:animEffect transition="in" filter="fade">
                                      <p:cBhvr>
                                        <p:cTn id="20" dur="500"/>
                                        <p:tgtEl>
                                          <p:spTgt spid="4">
                                            <p:txEl>
                                              <p:pRg st="0" end="0"/>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53" presetClass="entr" presetSubtype="0" fill="hold" nodeType="clickEffect">
                                  <p:stCondLst>
                                    <p:cond delay="0"/>
                                  </p:stCondLst>
                                  <p:childTnLst>
                                    <p:set>
                                      <p:cBhvr>
                                        <p:cTn id="24" dur="1" fill="hold">
                                          <p:stCondLst>
                                            <p:cond delay="0"/>
                                          </p:stCondLst>
                                        </p:cTn>
                                        <p:tgtEl>
                                          <p:spTgt spid="4">
                                            <p:txEl>
                                              <p:pRg st="1" end="1"/>
                                            </p:txEl>
                                          </p:spTgt>
                                        </p:tgtEl>
                                        <p:attrNameLst>
                                          <p:attrName>style.visibility</p:attrName>
                                        </p:attrNameLst>
                                      </p:cBhvr>
                                      <p:to>
                                        <p:strVal val="visible"/>
                                      </p:to>
                                    </p:set>
                                    <p:anim calcmode="lin" valueType="num">
                                      <p:cBhvr>
                                        <p:cTn id="25" dur="500" fill="hold"/>
                                        <p:tgtEl>
                                          <p:spTgt spid="4">
                                            <p:txEl>
                                              <p:pRg st="1" end="1"/>
                                            </p:txEl>
                                          </p:spTgt>
                                        </p:tgtEl>
                                        <p:attrNameLst>
                                          <p:attrName>ppt_w</p:attrName>
                                        </p:attrNameLst>
                                      </p:cBhvr>
                                      <p:tavLst>
                                        <p:tav tm="0">
                                          <p:val>
                                            <p:fltVal val="0"/>
                                          </p:val>
                                        </p:tav>
                                        <p:tav tm="100000">
                                          <p:val>
                                            <p:strVal val="#ppt_w"/>
                                          </p:val>
                                        </p:tav>
                                      </p:tavLst>
                                    </p:anim>
                                    <p:anim calcmode="lin" valueType="num">
                                      <p:cBhvr>
                                        <p:cTn id="26" dur="500" fill="hold"/>
                                        <p:tgtEl>
                                          <p:spTgt spid="4">
                                            <p:txEl>
                                              <p:pRg st="1" end="1"/>
                                            </p:txEl>
                                          </p:spTgt>
                                        </p:tgtEl>
                                        <p:attrNameLst>
                                          <p:attrName>ppt_h</p:attrName>
                                        </p:attrNameLst>
                                      </p:cBhvr>
                                      <p:tavLst>
                                        <p:tav tm="0">
                                          <p:val>
                                            <p:fltVal val="0"/>
                                          </p:val>
                                        </p:tav>
                                        <p:tav tm="100000">
                                          <p:val>
                                            <p:strVal val="#ppt_h"/>
                                          </p:val>
                                        </p:tav>
                                      </p:tavLst>
                                    </p:anim>
                                    <p:animEffect transition="in" filter="fade">
                                      <p:cBhvr>
                                        <p:cTn id="27" dur="500"/>
                                        <p:tgtEl>
                                          <p:spTgt spid="4">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323528" y="260648"/>
            <a:ext cx="8424936" cy="576064"/>
          </a:xfrm>
        </p:spPr>
        <p:txBody>
          <a:bodyPr>
            <a:noAutofit/>
          </a:bodyPr>
          <a:lstStyle/>
          <a:p>
            <a:pPr fontAlgn="base"/>
            <a:r>
              <a:rPr lang="it-IT" sz="4000" b="1" dirty="0" smtClean="0">
                <a:solidFill>
                  <a:srgbClr val="FF0000"/>
                </a:solidFill>
              </a:rPr>
              <a:t/>
            </a:r>
            <a:br>
              <a:rPr lang="it-IT" sz="4000" b="1" dirty="0" smtClean="0">
                <a:solidFill>
                  <a:srgbClr val="FF0000"/>
                </a:solidFill>
              </a:rPr>
            </a:br>
            <a:r>
              <a:rPr lang="it-IT" sz="4000" b="1" dirty="0" smtClean="0">
                <a:solidFill>
                  <a:srgbClr val="FF0000"/>
                </a:solidFill>
              </a:rPr>
              <a:t>Adolescenza e lavoro</a:t>
            </a:r>
            <a:br>
              <a:rPr lang="it-IT" sz="4000" b="1" dirty="0" smtClean="0">
                <a:solidFill>
                  <a:srgbClr val="FF0000"/>
                </a:solidFill>
              </a:rPr>
            </a:br>
            <a:endParaRPr lang="it-IT" sz="4000" b="1" dirty="0">
              <a:solidFill>
                <a:srgbClr val="FF0000"/>
              </a:solidFill>
            </a:endParaRPr>
          </a:p>
        </p:txBody>
      </p:sp>
      <p:sp>
        <p:nvSpPr>
          <p:cNvPr id="4" name="CasellaDiTesto 3"/>
          <p:cNvSpPr txBox="1"/>
          <p:nvPr/>
        </p:nvSpPr>
        <p:spPr>
          <a:xfrm>
            <a:off x="395536" y="1412776"/>
            <a:ext cx="8352928" cy="1938992"/>
          </a:xfrm>
          <a:prstGeom prst="rect">
            <a:avLst/>
          </a:prstGeom>
          <a:solidFill>
            <a:srgbClr val="FFFF00"/>
          </a:solidFill>
          <a:ln w="25400">
            <a:solidFill>
              <a:schemeClr val="accent1"/>
            </a:solidFill>
          </a:ln>
        </p:spPr>
        <p:txBody>
          <a:bodyPr wrap="square" rtlCol="0">
            <a:spAutoFit/>
          </a:bodyPr>
          <a:lstStyle/>
          <a:p>
            <a:pPr algn="just"/>
            <a:r>
              <a:rPr lang="it-IT" sz="2000" b="1" dirty="0" smtClean="0">
                <a:solidFill>
                  <a:srgbClr val="FF0000"/>
                </a:solidFill>
              </a:rPr>
              <a:t>In alcuni piccoli negozi </a:t>
            </a:r>
            <a:r>
              <a:rPr lang="it-IT" sz="2000" dirty="0" smtClean="0"/>
              <a:t>di quartiere o a conduzione familiare non ci saranno problemi nel dover assumere un minore per dover realizzare alcuni compiti base di attenzione al cliente.</a:t>
            </a:r>
          </a:p>
          <a:p>
            <a:pPr algn="just"/>
            <a:r>
              <a:rPr lang="it-IT" sz="2000" b="1" dirty="0" smtClean="0">
                <a:solidFill>
                  <a:srgbClr val="FF0000"/>
                </a:solidFill>
              </a:rPr>
              <a:t>È probabile </a:t>
            </a:r>
            <a:r>
              <a:rPr lang="it-IT" sz="2000" dirty="0" smtClean="0"/>
              <a:t>che non possano pagarti come un impiegato più grande e che le ore lavorative saranno notevolmente inferiori, però è una buona forma di poter guadagnare del denaro.</a:t>
            </a:r>
            <a:endParaRPr lang="it-IT" sz="2000" dirty="0"/>
          </a:p>
        </p:txBody>
      </p:sp>
      <p:sp>
        <p:nvSpPr>
          <p:cNvPr id="6" name="Segnaposto data 5"/>
          <p:cNvSpPr>
            <a:spLocks noGrp="1"/>
          </p:cNvSpPr>
          <p:nvPr>
            <p:ph type="dt" sz="half" idx="10"/>
          </p:nvPr>
        </p:nvSpPr>
        <p:spPr/>
        <p:txBody>
          <a:bodyPr/>
          <a:lstStyle/>
          <a:p>
            <a:fld id="{5EF74CD7-5F35-431D-9843-58B81E552E43}" type="datetime1">
              <a:rPr lang="it-IT" smtClean="0"/>
              <a:pPr/>
              <a:t>27/09/2019</a:t>
            </a:fld>
            <a:endParaRPr lang="it-IT"/>
          </a:p>
        </p:txBody>
      </p:sp>
      <p:sp>
        <p:nvSpPr>
          <p:cNvPr id="7" name="Segnaposto numero diapositiva 6"/>
          <p:cNvSpPr>
            <a:spLocks noGrp="1"/>
          </p:cNvSpPr>
          <p:nvPr>
            <p:ph type="sldNum" sz="quarter" idx="12"/>
          </p:nvPr>
        </p:nvSpPr>
        <p:spPr/>
        <p:txBody>
          <a:bodyPr/>
          <a:lstStyle/>
          <a:p>
            <a:fld id="{A18B746F-5C65-4800-B6B2-3BAE1FA58094}" type="slidenum">
              <a:rPr lang="it-IT" smtClean="0"/>
              <a:pPr/>
              <a:t>9</a:t>
            </a:fld>
            <a:endParaRPr lang="it-IT"/>
          </a:p>
        </p:txBody>
      </p:sp>
      <p:sp>
        <p:nvSpPr>
          <p:cNvPr id="8" name="CasellaDiTesto 7"/>
          <p:cNvSpPr txBox="1"/>
          <p:nvPr/>
        </p:nvSpPr>
        <p:spPr>
          <a:xfrm>
            <a:off x="395536" y="836713"/>
            <a:ext cx="8352928" cy="369332"/>
          </a:xfrm>
          <a:prstGeom prst="rect">
            <a:avLst/>
          </a:prstGeom>
          <a:noFill/>
        </p:spPr>
        <p:txBody>
          <a:bodyPr wrap="square" rtlCol="0">
            <a:spAutoFit/>
          </a:bodyPr>
          <a:lstStyle/>
          <a:p>
            <a:pPr algn="ctr"/>
            <a:r>
              <a:rPr lang="it-IT" b="1" dirty="0" smtClean="0">
                <a:solidFill>
                  <a:srgbClr val="0070C0"/>
                </a:solidFill>
              </a:rPr>
              <a:t>Piccoli negozi</a:t>
            </a:r>
            <a:endParaRPr lang="it-IT" dirty="0">
              <a:solidFill>
                <a:srgbClr val="0070C0"/>
              </a:solidFill>
            </a:endParaRPr>
          </a:p>
        </p:txBody>
      </p:sp>
      <p:pic>
        <p:nvPicPr>
          <p:cNvPr id="26625" name="Picture 1" descr="C:\Users\Master\Desktop\Lavoro\la9.jpg"/>
          <p:cNvPicPr>
            <a:picLocks noChangeAspect="1" noChangeArrowheads="1"/>
          </p:cNvPicPr>
          <p:nvPr/>
        </p:nvPicPr>
        <p:blipFill>
          <a:blip r:embed="rId2" cstate="print"/>
          <a:srcRect/>
          <a:stretch>
            <a:fillRect/>
          </a:stretch>
        </p:blipFill>
        <p:spPr bwMode="auto">
          <a:xfrm>
            <a:off x="2339752" y="3573016"/>
            <a:ext cx="4757671" cy="2664296"/>
          </a:xfrm>
          <a:prstGeom prst="rect">
            <a:avLst/>
          </a:prstGeom>
          <a:noFill/>
          <a:ln w="25400">
            <a:solidFill>
              <a:schemeClr val="accent1"/>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p:cTn id="7" dur="500" fill="hold"/>
                                        <p:tgtEl>
                                          <p:spTgt spid="8"/>
                                        </p:tgtEl>
                                        <p:attrNameLst>
                                          <p:attrName>ppt_w</p:attrName>
                                        </p:attrNameLst>
                                      </p:cBhvr>
                                      <p:tavLst>
                                        <p:tav tm="0">
                                          <p:val>
                                            <p:fltVal val="0"/>
                                          </p:val>
                                        </p:tav>
                                        <p:tav tm="100000">
                                          <p:val>
                                            <p:strVal val="#ppt_w"/>
                                          </p:val>
                                        </p:tav>
                                      </p:tavLst>
                                    </p:anim>
                                    <p:anim calcmode="lin" valueType="num">
                                      <p:cBhvr>
                                        <p:cTn id="8" dur="500" fill="hold"/>
                                        <p:tgtEl>
                                          <p:spTgt spid="8"/>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1" presetClass="entr" presetSubtype="4" fill="hold" nodeType="clickEffect">
                                  <p:stCondLst>
                                    <p:cond delay="0"/>
                                  </p:stCondLst>
                                  <p:childTnLst>
                                    <p:set>
                                      <p:cBhvr>
                                        <p:cTn id="12" dur="1" fill="hold">
                                          <p:stCondLst>
                                            <p:cond delay="0"/>
                                          </p:stCondLst>
                                        </p:cTn>
                                        <p:tgtEl>
                                          <p:spTgt spid="26625"/>
                                        </p:tgtEl>
                                        <p:attrNameLst>
                                          <p:attrName>style.visibility</p:attrName>
                                        </p:attrNameLst>
                                      </p:cBhvr>
                                      <p:to>
                                        <p:strVal val="visible"/>
                                      </p:to>
                                    </p:set>
                                    <p:animEffect transition="in" filter="wheel(4)">
                                      <p:cBhvr>
                                        <p:cTn id="13" dur="2000"/>
                                        <p:tgtEl>
                                          <p:spTgt spid="26625"/>
                                        </p:tgtEl>
                                      </p:cBhvr>
                                    </p:animEffect>
                                  </p:childTnLst>
                                </p:cTn>
                              </p:par>
                            </p:childTnLst>
                          </p:cTn>
                        </p:par>
                      </p:childTnLst>
                    </p:cTn>
                  </p:par>
                  <p:par>
                    <p:cTn id="14" fill="hold">
                      <p:stCondLst>
                        <p:cond delay="indefinite"/>
                      </p:stCondLst>
                      <p:childTnLst>
                        <p:par>
                          <p:cTn id="15" fill="hold">
                            <p:stCondLst>
                              <p:cond delay="0"/>
                            </p:stCondLst>
                            <p:childTnLst>
                              <p:par>
                                <p:cTn id="16" presetID="53" presetClass="entr" presetSubtype="0" fill="hold" nodeType="clickEffect">
                                  <p:stCondLst>
                                    <p:cond delay="0"/>
                                  </p:stCondLst>
                                  <p:childTnLst>
                                    <p:set>
                                      <p:cBhvr>
                                        <p:cTn id="17" dur="1" fill="hold">
                                          <p:stCondLst>
                                            <p:cond delay="0"/>
                                          </p:stCondLst>
                                        </p:cTn>
                                        <p:tgtEl>
                                          <p:spTgt spid="4">
                                            <p:txEl>
                                              <p:pRg st="0" end="0"/>
                                            </p:txEl>
                                          </p:spTgt>
                                        </p:tgtEl>
                                        <p:attrNameLst>
                                          <p:attrName>style.visibility</p:attrName>
                                        </p:attrNameLst>
                                      </p:cBhvr>
                                      <p:to>
                                        <p:strVal val="visible"/>
                                      </p:to>
                                    </p:set>
                                    <p:anim calcmode="lin" valueType="num">
                                      <p:cBhvr>
                                        <p:cTn id="18" dur="500" fill="hold"/>
                                        <p:tgtEl>
                                          <p:spTgt spid="4">
                                            <p:txEl>
                                              <p:pRg st="0" end="0"/>
                                            </p:txEl>
                                          </p:spTgt>
                                        </p:tgtEl>
                                        <p:attrNameLst>
                                          <p:attrName>ppt_w</p:attrName>
                                        </p:attrNameLst>
                                      </p:cBhvr>
                                      <p:tavLst>
                                        <p:tav tm="0">
                                          <p:val>
                                            <p:fltVal val="0"/>
                                          </p:val>
                                        </p:tav>
                                        <p:tav tm="100000">
                                          <p:val>
                                            <p:strVal val="#ppt_w"/>
                                          </p:val>
                                        </p:tav>
                                      </p:tavLst>
                                    </p:anim>
                                    <p:anim calcmode="lin" valueType="num">
                                      <p:cBhvr>
                                        <p:cTn id="19" dur="500" fill="hold"/>
                                        <p:tgtEl>
                                          <p:spTgt spid="4">
                                            <p:txEl>
                                              <p:pRg st="0" end="0"/>
                                            </p:txEl>
                                          </p:spTgt>
                                        </p:tgtEl>
                                        <p:attrNameLst>
                                          <p:attrName>ppt_h</p:attrName>
                                        </p:attrNameLst>
                                      </p:cBhvr>
                                      <p:tavLst>
                                        <p:tav tm="0">
                                          <p:val>
                                            <p:fltVal val="0"/>
                                          </p:val>
                                        </p:tav>
                                        <p:tav tm="100000">
                                          <p:val>
                                            <p:strVal val="#ppt_h"/>
                                          </p:val>
                                        </p:tav>
                                      </p:tavLst>
                                    </p:anim>
                                    <p:animEffect transition="in" filter="fade">
                                      <p:cBhvr>
                                        <p:cTn id="20" dur="500"/>
                                        <p:tgtEl>
                                          <p:spTgt spid="4">
                                            <p:txEl>
                                              <p:pRg st="0" end="0"/>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53" presetClass="entr" presetSubtype="0" fill="hold" nodeType="clickEffect">
                                  <p:stCondLst>
                                    <p:cond delay="0"/>
                                  </p:stCondLst>
                                  <p:childTnLst>
                                    <p:set>
                                      <p:cBhvr>
                                        <p:cTn id="24" dur="1" fill="hold">
                                          <p:stCondLst>
                                            <p:cond delay="0"/>
                                          </p:stCondLst>
                                        </p:cTn>
                                        <p:tgtEl>
                                          <p:spTgt spid="4">
                                            <p:txEl>
                                              <p:pRg st="1" end="1"/>
                                            </p:txEl>
                                          </p:spTgt>
                                        </p:tgtEl>
                                        <p:attrNameLst>
                                          <p:attrName>style.visibility</p:attrName>
                                        </p:attrNameLst>
                                      </p:cBhvr>
                                      <p:to>
                                        <p:strVal val="visible"/>
                                      </p:to>
                                    </p:set>
                                    <p:anim calcmode="lin" valueType="num">
                                      <p:cBhvr>
                                        <p:cTn id="25" dur="500" fill="hold"/>
                                        <p:tgtEl>
                                          <p:spTgt spid="4">
                                            <p:txEl>
                                              <p:pRg st="1" end="1"/>
                                            </p:txEl>
                                          </p:spTgt>
                                        </p:tgtEl>
                                        <p:attrNameLst>
                                          <p:attrName>ppt_w</p:attrName>
                                        </p:attrNameLst>
                                      </p:cBhvr>
                                      <p:tavLst>
                                        <p:tav tm="0">
                                          <p:val>
                                            <p:fltVal val="0"/>
                                          </p:val>
                                        </p:tav>
                                        <p:tav tm="100000">
                                          <p:val>
                                            <p:strVal val="#ppt_w"/>
                                          </p:val>
                                        </p:tav>
                                      </p:tavLst>
                                    </p:anim>
                                    <p:anim calcmode="lin" valueType="num">
                                      <p:cBhvr>
                                        <p:cTn id="26" dur="500" fill="hold"/>
                                        <p:tgtEl>
                                          <p:spTgt spid="4">
                                            <p:txEl>
                                              <p:pRg st="1" end="1"/>
                                            </p:txEl>
                                          </p:spTgt>
                                        </p:tgtEl>
                                        <p:attrNameLst>
                                          <p:attrName>ppt_h</p:attrName>
                                        </p:attrNameLst>
                                      </p:cBhvr>
                                      <p:tavLst>
                                        <p:tav tm="0">
                                          <p:val>
                                            <p:fltVal val="0"/>
                                          </p:val>
                                        </p:tav>
                                        <p:tav tm="100000">
                                          <p:val>
                                            <p:strVal val="#ppt_h"/>
                                          </p:val>
                                        </p:tav>
                                      </p:tavLst>
                                    </p:anim>
                                    <p:animEffect transition="in" filter="fade">
                                      <p:cBhvr>
                                        <p:cTn id="27" dur="500"/>
                                        <p:tgtEl>
                                          <p:spTgt spid="4">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2508</TotalTime>
  <Words>1386</Words>
  <Application>Microsoft Office PowerPoint</Application>
  <PresentationFormat>Presentazione su schermo (4:3)</PresentationFormat>
  <Paragraphs>113</Paragraphs>
  <Slides>17</Slides>
  <Notes>0</Notes>
  <HiddenSlides>0</HiddenSlides>
  <MMClips>0</MMClips>
  <ScaleCrop>false</ScaleCrop>
  <HeadingPairs>
    <vt:vector size="4" baseType="variant">
      <vt:variant>
        <vt:lpstr>Tema</vt:lpstr>
      </vt:variant>
      <vt:variant>
        <vt:i4>1</vt:i4>
      </vt:variant>
      <vt:variant>
        <vt:lpstr>Titoli diapositive</vt:lpstr>
      </vt:variant>
      <vt:variant>
        <vt:i4>17</vt:i4>
      </vt:variant>
    </vt:vector>
  </HeadingPairs>
  <TitlesOfParts>
    <vt:vector size="18" baseType="lpstr">
      <vt:lpstr>Tema di Office</vt:lpstr>
      <vt:lpstr> Adolescenza e lavoro </vt:lpstr>
      <vt:lpstr> Adolescenza e lavoro </vt:lpstr>
      <vt:lpstr> Adolescenza e lavoro </vt:lpstr>
      <vt:lpstr> Adolescenza e lavoro </vt:lpstr>
      <vt:lpstr> Adolescenza e lavoro </vt:lpstr>
      <vt:lpstr> Adolescenza e lavoro </vt:lpstr>
      <vt:lpstr> Adolescenza e lavoro </vt:lpstr>
      <vt:lpstr> Adolescenza e lavoro </vt:lpstr>
      <vt:lpstr> Adolescenza e lavoro </vt:lpstr>
      <vt:lpstr> Adolescenza e lavoro </vt:lpstr>
      <vt:lpstr> Adolescenza e lavoro </vt:lpstr>
      <vt:lpstr> Adolescenza e lavoro </vt:lpstr>
      <vt:lpstr> Adolescenza e lavoro </vt:lpstr>
      <vt:lpstr> Adolescenza e lavoro </vt:lpstr>
      <vt:lpstr> Adolescenza e lavoro </vt:lpstr>
      <vt:lpstr> Adolescenza e lavoro </vt:lpstr>
      <vt:lpstr>Confrontiamoci</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Adolescenza e lavoro</dc:title>
  <dc:creator>Francesco Cannizzaro</dc:creator>
  <cp:lastModifiedBy>Master</cp:lastModifiedBy>
  <cp:revision>291</cp:revision>
  <dcterms:created xsi:type="dcterms:W3CDTF">2019-05-12T15:37:05Z</dcterms:created>
  <dcterms:modified xsi:type="dcterms:W3CDTF">2019-09-27T08:53:52Z</dcterms:modified>
</cp:coreProperties>
</file>