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1" r:id="rId16"/>
    <p:sldId id="310" r:id="rId17"/>
    <p:sldId id="296" r:id="rId1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760A39-8B5B-4BED-8A7C-556DA32E88CC}" type="datetimeFigureOut">
              <a:rPr lang="it-IT" smtClean="0"/>
              <a:pPr/>
              <a:t>27/09/2019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A8027B-1144-4F49-A7B1-CE90BE3B4F0A}"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C4C5BC18-C4FF-40AA-A7F0-2D5F75A91332}" type="datetime1">
              <a:rPr lang="it-IT" smtClean="0"/>
              <a:pPr/>
              <a:t>27/09/2019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A732FA7-31D3-4A41-8E1A-54AB4B10BFCB}" type="datetime1">
              <a:rPr lang="it-IT" smtClean="0"/>
              <a:pPr/>
              <a:t>27/09/2019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42925E0-8062-4DF4-9061-CAC286F988DA}" type="datetime1">
              <a:rPr lang="it-IT" smtClean="0"/>
              <a:pPr/>
              <a:t>27/09/2019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1659FAF-B34F-4547-8EEB-E022896E6EC5}" type="datetime1">
              <a:rPr lang="it-IT" smtClean="0"/>
              <a:pPr/>
              <a:t>27/09/2019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61783A29-A02F-4D53-B9CF-58429BE7999E}" type="datetime1">
              <a:rPr lang="it-IT" smtClean="0"/>
              <a:pPr/>
              <a:t>27/09/2019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62FBA4E0-CE55-4025-8259-95A1D2C8D62A}" type="datetime1">
              <a:rPr lang="it-IT" smtClean="0"/>
              <a:pPr/>
              <a:t>27/09/2019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533B566-D3E8-42AA-8D58-2BC7CFF9E7E1}" type="datetime1">
              <a:rPr lang="it-IT" smtClean="0"/>
              <a:pPr/>
              <a:t>27/09/2019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C525361-D38F-450D-8436-0A69C7ECD27F}" type="datetime1">
              <a:rPr lang="it-IT" smtClean="0"/>
              <a:pPr/>
              <a:t>27/09/2019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4B6F8BC-DBD1-4825-A4D3-2B2CE1623A98}" type="datetime1">
              <a:rPr lang="it-IT" smtClean="0"/>
              <a:pPr/>
              <a:t>27/09/2019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FC9E1B4-4F9F-4C9D-98A8-0C0AF7783D78}" type="datetime1">
              <a:rPr lang="it-IT" smtClean="0"/>
              <a:pPr/>
              <a:t>27/09/2019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ECE8163-24BF-4E1B-B5C6-C72D34DF14DD}" type="datetime1">
              <a:rPr lang="it-IT" smtClean="0"/>
              <a:pPr/>
              <a:t>27/09/2019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F31638-513E-4F1A-A3ED-5477D1D8EB19}" type="datetime1">
              <a:rPr lang="it-IT" smtClean="0"/>
              <a:pPr/>
              <a:t>27/09/2019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8B746F-5C65-4800-B6B2-3BAE1FA5809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4725144"/>
            <a:ext cx="8352928" cy="1015663"/>
          </a:xfrm>
          <a:prstGeom prst="rect">
            <a:avLst/>
          </a:prstGeom>
          <a:solidFill>
            <a:srgbClr val="FFFF00"/>
          </a:solidFill>
          <a:ln w="25400">
            <a:solidFill>
              <a:schemeClr val="accent1"/>
            </a:solidFill>
          </a:ln>
        </p:spPr>
        <p:txBody>
          <a:bodyPr wrap="square" rtlCol="0">
            <a:spAutoFit/>
          </a:bodyPr>
          <a:lstStyle/>
          <a:p>
            <a:pPr algn="ctr"/>
            <a:r>
              <a:rPr lang="it-IT" sz="2000" b="1" dirty="0" smtClean="0">
                <a:solidFill>
                  <a:srgbClr val="0070C0"/>
                </a:solidFill>
              </a:rPr>
              <a:t>Una domanda frequente che si fanno molti  italiani è se gli adolescenti possono lavorare legalmente. La risposta è si, sempre e quando si rispettino determinate condizioni e adattandosi a lavori specifici.</a:t>
            </a:r>
            <a:endParaRPr lang="it-IT" sz="2000" b="1" dirty="0">
              <a:solidFill>
                <a:srgbClr val="0070C0"/>
              </a:solidFill>
            </a:endParaRPr>
          </a:p>
        </p:txBody>
      </p:sp>
      <p:sp>
        <p:nvSpPr>
          <p:cNvPr id="5" name="CasellaDiTesto 4"/>
          <p:cNvSpPr txBox="1"/>
          <p:nvPr/>
        </p:nvSpPr>
        <p:spPr>
          <a:xfrm>
            <a:off x="971600" y="6021288"/>
            <a:ext cx="7920880" cy="338554"/>
          </a:xfrm>
          <a:prstGeom prst="rect">
            <a:avLst/>
          </a:prstGeom>
          <a:noFill/>
        </p:spPr>
        <p:txBody>
          <a:bodyPr wrap="square" rtlCol="0">
            <a:spAutoFit/>
          </a:bodyPr>
          <a:lstStyle/>
          <a:p>
            <a:pPr algn="ctr"/>
            <a:r>
              <a:rPr lang="it-IT" sz="1600" b="1" dirty="0" smtClean="0"/>
              <a:t>Prof. Francesco Cannizzaro – Specialista in Pedagogia, Bioetica e Sessuologia</a:t>
            </a:r>
            <a:endParaRPr lang="it-IT" sz="1600" b="1" dirty="0"/>
          </a:p>
        </p:txBody>
      </p:sp>
      <p:sp>
        <p:nvSpPr>
          <p:cNvPr id="6" name="Segnaposto data 5"/>
          <p:cNvSpPr>
            <a:spLocks noGrp="1"/>
          </p:cNvSpPr>
          <p:nvPr>
            <p:ph type="dt" sz="half" idx="10"/>
          </p:nvPr>
        </p:nvSpPr>
        <p:spPr/>
        <p:txBody>
          <a:bodyPr/>
          <a:lstStyle/>
          <a:p>
            <a:fld id="{FB65C9BE-32CA-4762-92CE-9212FD916A51}"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a:t>
            </a:fld>
            <a:endParaRPr lang="it-IT"/>
          </a:p>
        </p:txBody>
      </p:sp>
      <p:pic>
        <p:nvPicPr>
          <p:cNvPr id="1026" name="Picture 2" descr="C:\Users\Master\Desktop\Lavoro\la1.jpg"/>
          <p:cNvPicPr>
            <a:picLocks noChangeAspect="1" noChangeArrowheads="1"/>
          </p:cNvPicPr>
          <p:nvPr/>
        </p:nvPicPr>
        <p:blipFill>
          <a:blip r:embed="rId2" cstate="print"/>
          <a:srcRect/>
          <a:stretch>
            <a:fillRect/>
          </a:stretch>
        </p:blipFill>
        <p:spPr bwMode="auto">
          <a:xfrm>
            <a:off x="1619672" y="1196752"/>
            <a:ext cx="5876131" cy="3133937"/>
          </a:xfrm>
          <a:prstGeom prst="rect">
            <a:avLst/>
          </a:prstGeom>
          <a:noFill/>
          <a:ln w="254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631216"/>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Gli adolescenti </a:t>
            </a:r>
            <a:r>
              <a:rPr lang="it-IT" sz="2000" dirty="0" smtClean="0"/>
              <a:t>sono cresciuti in piena era tecnologica ed hanno un dominio dell’informatica che in pochi sono capaci di eguagliare.</a:t>
            </a:r>
          </a:p>
          <a:p>
            <a:pPr algn="just"/>
            <a:r>
              <a:rPr lang="it-IT" sz="2000" b="1" dirty="0" smtClean="0">
                <a:solidFill>
                  <a:srgbClr val="FF0000"/>
                </a:solidFill>
              </a:rPr>
              <a:t>Offrire lezioni </a:t>
            </a:r>
            <a:r>
              <a:rPr lang="it-IT" sz="2000" dirty="0" smtClean="0"/>
              <a:t>base di informatica affinché imparino a creare un account di posta elettronica o un profilo in un social network è un’idea molto buona di lavoro per un giovane.</a:t>
            </a:r>
            <a:endParaRPr lang="it-IT" sz="2000" dirty="0"/>
          </a:p>
        </p:txBody>
      </p:sp>
      <p:sp>
        <p:nvSpPr>
          <p:cNvPr id="6" name="Segnaposto data 5"/>
          <p:cNvSpPr>
            <a:spLocks noGrp="1"/>
          </p:cNvSpPr>
          <p:nvPr>
            <p:ph type="dt" sz="half" idx="10"/>
          </p:nvPr>
        </p:nvSpPr>
        <p:spPr/>
        <p:txBody>
          <a:bodyPr/>
          <a:lstStyle/>
          <a:p>
            <a:fld id="{061992B1-FD12-41CC-95A2-1FAB5D545546}"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10</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Lezioni base di informatica per persone della terza età</a:t>
            </a:r>
            <a:endParaRPr lang="it-IT" dirty="0">
              <a:solidFill>
                <a:srgbClr val="0070C0"/>
              </a:solidFill>
            </a:endParaRPr>
          </a:p>
        </p:txBody>
      </p:sp>
      <p:pic>
        <p:nvPicPr>
          <p:cNvPr id="25601" name="Picture 1" descr="C:\Users\Master\Desktop\Lavoro\la10.jpg"/>
          <p:cNvPicPr>
            <a:picLocks noChangeAspect="1" noChangeArrowheads="1"/>
          </p:cNvPicPr>
          <p:nvPr/>
        </p:nvPicPr>
        <p:blipFill>
          <a:blip r:embed="rId2" cstate="print"/>
          <a:srcRect/>
          <a:stretch>
            <a:fillRect/>
          </a:stretch>
        </p:blipFill>
        <p:spPr bwMode="auto">
          <a:xfrm>
            <a:off x="2483768" y="3284984"/>
            <a:ext cx="4104456" cy="307438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5601"/>
                                        </p:tgtEl>
                                        <p:attrNameLst>
                                          <p:attrName>style.visibility</p:attrName>
                                        </p:attrNameLst>
                                      </p:cBhvr>
                                      <p:to>
                                        <p:strVal val="visible"/>
                                      </p:to>
                                    </p:set>
                                    <p:animEffect transition="in" filter="wheel(4)">
                                      <p:cBhvr>
                                        <p:cTn id="13" dur="2000"/>
                                        <p:tgtEl>
                                          <p:spTgt spid="25601"/>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631216"/>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In piena era tecnologica </a:t>
            </a:r>
            <a:r>
              <a:rPr lang="it-IT" sz="2000" dirty="0" smtClean="0"/>
              <a:t>è molto semplice creare un profilo in un social network o un negozio online in cui mostrare e vendere le proprie creazioni.</a:t>
            </a:r>
          </a:p>
          <a:p>
            <a:pPr algn="just"/>
            <a:r>
              <a:rPr lang="it-IT" sz="2000" b="1" dirty="0" smtClean="0">
                <a:solidFill>
                  <a:srgbClr val="FF0000"/>
                </a:solidFill>
              </a:rPr>
              <a:t>Se un adolescente </a:t>
            </a:r>
            <a:r>
              <a:rPr lang="it-IT" sz="2000" dirty="0" smtClean="0"/>
              <a:t>è portato per la pittura, falegnameria, artigianato, disegno, può creare i propri lavori manuali e artigianali e venderli tramite Internet per avere delle entrate extra.</a:t>
            </a:r>
            <a:endParaRPr lang="it-IT" sz="2000" dirty="0"/>
          </a:p>
        </p:txBody>
      </p:sp>
      <p:sp>
        <p:nvSpPr>
          <p:cNvPr id="6" name="Segnaposto data 5"/>
          <p:cNvSpPr>
            <a:spLocks noGrp="1"/>
          </p:cNvSpPr>
          <p:nvPr>
            <p:ph type="dt" sz="half" idx="10"/>
          </p:nvPr>
        </p:nvSpPr>
        <p:spPr/>
        <p:txBody>
          <a:bodyPr/>
          <a:lstStyle/>
          <a:p>
            <a:fld id="{3D2E7A1A-67D8-45E5-9B8F-B78ED2FB6041}"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11</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Manualità e artigianato</a:t>
            </a:r>
            <a:endParaRPr lang="it-IT" dirty="0">
              <a:solidFill>
                <a:srgbClr val="0070C0"/>
              </a:solidFill>
            </a:endParaRPr>
          </a:p>
        </p:txBody>
      </p:sp>
      <p:pic>
        <p:nvPicPr>
          <p:cNvPr id="24577" name="Picture 1" descr="C:\Users\Master\Desktop\Lavoro\la11.jpg"/>
          <p:cNvPicPr>
            <a:picLocks noChangeAspect="1" noChangeArrowheads="1"/>
          </p:cNvPicPr>
          <p:nvPr/>
        </p:nvPicPr>
        <p:blipFill>
          <a:blip r:embed="rId2" cstate="print"/>
          <a:srcRect/>
          <a:stretch>
            <a:fillRect/>
          </a:stretch>
        </p:blipFill>
        <p:spPr bwMode="auto">
          <a:xfrm>
            <a:off x="2051720" y="3212976"/>
            <a:ext cx="5205880" cy="2952328"/>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4577"/>
                                        </p:tgtEl>
                                        <p:attrNameLst>
                                          <p:attrName>style.visibility</p:attrName>
                                        </p:attrNameLst>
                                      </p:cBhvr>
                                      <p:to>
                                        <p:strVal val="visible"/>
                                      </p:to>
                                    </p:set>
                                    <p:animEffect transition="in" filter="wheel(4)">
                                      <p:cBhvr>
                                        <p:cTn id="13" dur="2000"/>
                                        <p:tgtEl>
                                          <p:spTgt spid="2457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2246769"/>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Gli adolescenti </a:t>
            </a:r>
            <a:r>
              <a:rPr lang="it-IT" sz="2000" dirty="0" smtClean="0"/>
              <a:t>devono essere sempre accompagnati ai colloqui di lavoro almeno da una figura genitoriale. I minori sono molto soggetti ad essere ingannati con un’offerta fraudolenta o con condizioni che non corrispondano a ciò che è stato offerto in principio.</a:t>
            </a:r>
          </a:p>
          <a:p>
            <a:pPr algn="just"/>
            <a:r>
              <a:rPr lang="it-IT" sz="2000" b="1" dirty="0" smtClean="0">
                <a:solidFill>
                  <a:srgbClr val="FF0000"/>
                </a:solidFill>
              </a:rPr>
              <a:t>È</a:t>
            </a:r>
            <a:r>
              <a:rPr lang="it-IT" sz="2000" b="1" i="1" dirty="0" smtClean="0">
                <a:solidFill>
                  <a:srgbClr val="FF0000"/>
                </a:solidFill>
              </a:rPr>
              <a:t> </a:t>
            </a:r>
            <a:r>
              <a:rPr lang="it-IT" sz="2000" b="1" dirty="0" smtClean="0">
                <a:solidFill>
                  <a:srgbClr val="FF0000"/>
                </a:solidFill>
              </a:rPr>
              <a:t>responsabilità dei genitori</a:t>
            </a:r>
            <a:r>
              <a:rPr lang="it-IT" sz="2000" dirty="0" smtClean="0"/>
              <a:t>, tutori o qualche adulto responsabile accompagnare il minore alle interviste di lavoro e verificare quale sarà effettivamente il luogo di lavoro e le sue condizioni.</a:t>
            </a:r>
            <a:endParaRPr lang="it-IT" sz="2000" dirty="0"/>
          </a:p>
        </p:txBody>
      </p:sp>
      <p:sp>
        <p:nvSpPr>
          <p:cNvPr id="6" name="Segnaposto data 5"/>
          <p:cNvSpPr>
            <a:spLocks noGrp="1"/>
          </p:cNvSpPr>
          <p:nvPr>
            <p:ph type="dt" sz="half" idx="10"/>
          </p:nvPr>
        </p:nvSpPr>
        <p:spPr/>
        <p:txBody>
          <a:bodyPr/>
          <a:lstStyle/>
          <a:p>
            <a:fld id="{BB9E4875-2623-4D1E-8D59-942E64AD85F2}"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12</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I minori, sempre accompagnati</a:t>
            </a:r>
            <a:endParaRPr lang="it-IT" dirty="0" smtClean="0">
              <a:solidFill>
                <a:srgbClr val="0070C0"/>
              </a:solidFill>
            </a:endParaRPr>
          </a:p>
        </p:txBody>
      </p:sp>
      <p:pic>
        <p:nvPicPr>
          <p:cNvPr id="23553" name="Picture 1" descr="C:\Users\Master\Desktop\Lavoro\la12.jpg"/>
          <p:cNvPicPr>
            <a:picLocks noChangeAspect="1" noChangeArrowheads="1"/>
          </p:cNvPicPr>
          <p:nvPr/>
        </p:nvPicPr>
        <p:blipFill>
          <a:blip r:embed="rId2" cstate="print"/>
          <a:srcRect/>
          <a:stretch>
            <a:fillRect/>
          </a:stretch>
        </p:blipFill>
        <p:spPr bwMode="auto">
          <a:xfrm>
            <a:off x="2483768" y="3861048"/>
            <a:ext cx="3888432" cy="249081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3553"/>
                                        </p:tgtEl>
                                        <p:attrNameLst>
                                          <p:attrName>style.visibility</p:attrName>
                                        </p:attrNameLst>
                                      </p:cBhvr>
                                      <p:to>
                                        <p:strVal val="visible"/>
                                      </p:to>
                                    </p:set>
                                    <p:animEffect transition="in" filter="wheel(4)">
                                      <p:cBhvr>
                                        <p:cTn id="13" dur="2000"/>
                                        <p:tgtEl>
                                          <p:spTgt spid="23553"/>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631216"/>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I minori devono lavorare </a:t>
            </a:r>
            <a:r>
              <a:rPr lang="it-IT" sz="2000" dirty="0" smtClean="0"/>
              <a:t>all’interno di un contratto legale che regola le proprie condizioni. </a:t>
            </a:r>
            <a:endParaRPr lang="it-IT" sz="2000" dirty="0" smtClean="0"/>
          </a:p>
          <a:p>
            <a:pPr algn="just"/>
            <a:r>
              <a:rPr lang="it-IT" sz="2000" b="1" dirty="0" smtClean="0">
                <a:solidFill>
                  <a:srgbClr val="FF0000"/>
                </a:solidFill>
              </a:rPr>
              <a:t>Nel </a:t>
            </a:r>
            <a:r>
              <a:rPr lang="it-IT" sz="2000" b="1" dirty="0" smtClean="0">
                <a:solidFill>
                  <a:srgbClr val="FF0000"/>
                </a:solidFill>
              </a:rPr>
              <a:t>momento in cui esiste uno sfruttamento </a:t>
            </a:r>
            <a:r>
              <a:rPr lang="it-IT" sz="2000" dirty="0" smtClean="0"/>
              <a:t>o inadempimento della legge, l’adolescente deve lasciare immediatamente quel lavoro e incluso attuare delle misure legali se lo ritiene necessario.</a:t>
            </a:r>
            <a:endParaRPr lang="it-IT" sz="2000" dirty="0"/>
          </a:p>
        </p:txBody>
      </p:sp>
      <p:sp>
        <p:nvSpPr>
          <p:cNvPr id="6" name="Segnaposto data 5"/>
          <p:cNvSpPr>
            <a:spLocks noGrp="1"/>
          </p:cNvSpPr>
          <p:nvPr>
            <p:ph type="dt" sz="half" idx="10"/>
          </p:nvPr>
        </p:nvSpPr>
        <p:spPr/>
        <p:txBody>
          <a:bodyPr/>
          <a:lstStyle/>
          <a:p>
            <a:fld id="{E12497E9-E3C4-4CF8-B71C-1D403C5D509D}"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13</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Legalità prima di tutto</a:t>
            </a:r>
            <a:endParaRPr lang="it-IT" dirty="0">
              <a:solidFill>
                <a:srgbClr val="0070C0"/>
              </a:solidFill>
            </a:endParaRPr>
          </a:p>
        </p:txBody>
      </p:sp>
      <p:pic>
        <p:nvPicPr>
          <p:cNvPr id="22529" name="Picture 1" descr="C:\Users\Master\Desktop\Lavoro\la13.jpg"/>
          <p:cNvPicPr>
            <a:picLocks noChangeAspect="1" noChangeArrowheads="1"/>
          </p:cNvPicPr>
          <p:nvPr/>
        </p:nvPicPr>
        <p:blipFill>
          <a:blip r:embed="rId2" cstate="print"/>
          <a:srcRect/>
          <a:stretch>
            <a:fillRect/>
          </a:stretch>
        </p:blipFill>
        <p:spPr bwMode="auto">
          <a:xfrm>
            <a:off x="1403648" y="3212976"/>
            <a:ext cx="6370533" cy="280831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2529"/>
                                        </p:tgtEl>
                                        <p:attrNameLst>
                                          <p:attrName>style.visibility</p:attrName>
                                        </p:attrNameLst>
                                      </p:cBhvr>
                                      <p:to>
                                        <p:strVal val="visible"/>
                                      </p:to>
                                    </p:set>
                                    <p:animEffect transition="in" filter="wheel(4)">
                                      <p:cBhvr>
                                        <p:cTn id="13" dur="2000"/>
                                        <p:tgtEl>
                                          <p:spTgt spid="22529"/>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938992"/>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È importante </a:t>
            </a:r>
            <a:r>
              <a:rPr lang="it-IT" sz="2000" dirty="0" smtClean="0"/>
              <a:t>che il minore non menta nel suo </a:t>
            </a:r>
            <a:r>
              <a:rPr lang="it-IT" sz="2000" dirty="0" err="1" smtClean="0"/>
              <a:t>CV</a:t>
            </a:r>
            <a:r>
              <a:rPr lang="it-IT" sz="2000" dirty="0" smtClean="0"/>
              <a:t> ne nelle sue capacità. Deve presentarsi a lavori in cui riterrà che la sua poca esperienza sarà sufficiente.</a:t>
            </a:r>
          </a:p>
          <a:p>
            <a:pPr algn="just"/>
            <a:r>
              <a:rPr lang="it-IT" sz="2000" b="1" dirty="0" smtClean="0">
                <a:solidFill>
                  <a:srgbClr val="FF0000"/>
                </a:solidFill>
              </a:rPr>
              <a:t>Senza inventare </a:t>
            </a:r>
            <a:r>
              <a:rPr lang="it-IT" sz="2000" dirty="0" smtClean="0"/>
              <a:t>posti di lavoro ne studi che non ha. E, soprattutto, non deve mentire sulla sua età.</a:t>
            </a:r>
          </a:p>
          <a:p>
            <a:pPr algn="just"/>
            <a:r>
              <a:rPr lang="it-IT" sz="2000" b="1" dirty="0" smtClean="0">
                <a:solidFill>
                  <a:srgbClr val="FF0000"/>
                </a:solidFill>
              </a:rPr>
              <a:t>È molto difficile </a:t>
            </a:r>
            <a:r>
              <a:rPr lang="it-IT" sz="2000" dirty="0" smtClean="0"/>
              <a:t>nascondere l’essere minorenne, visto che saranno richiesti i dati di colui che verrà assunto per iscriverlo alla Previdenza Sociale.</a:t>
            </a:r>
            <a:endParaRPr lang="it-IT" sz="2000" dirty="0"/>
          </a:p>
        </p:txBody>
      </p:sp>
      <p:sp>
        <p:nvSpPr>
          <p:cNvPr id="6" name="Segnaposto data 5"/>
          <p:cNvSpPr>
            <a:spLocks noGrp="1"/>
          </p:cNvSpPr>
          <p:nvPr>
            <p:ph type="dt" sz="half" idx="10"/>
          </p:nvPr>
        </p:nvSpPr>
        <p:spPr/>
        <p:txBody>
          <a:bodyPr/>
          <a:lstStyle/>
          <a:p>
            <a:fld id="{95B8AD4E-EFE3-4EEB-997A-2F1F0979862D}"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14</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Dire sempre la verità</a:t>
            </a:r>
            <a:endParaRPr lang="it-IT" dirty="0">
              <a:solidFill>
                <a:srgbClr val="0070C0"/>
              </a:solidFill>
            </a:endParaRPr>
          </a:p>
        </p:txBody>
      </p:sp>
      <p:pic>
        <p:nvPicPr>
          <p:cNvPr id="21505" name="Picture 1" descr="C:\Users\Master\Desktop\Lavoro\la14.jpg"/>
          <p:cNvPicPr>
            <a:picLocks noChangeAspect="1" noChangeArrowheads="1"/>
          </p:cNvPicPr>
          <p:nvPr/>
        </p:nvPicPr>
        <p:blipFill>
          <a:blip r:embed="rId2" cstate="print"/>
          <a:srcRect/>
          <a:stretch>
            <a:fillRect/>
          </a:stretch>
        </p:blipFill>
        <p:spPr bwMode="auto">
          <a:xfrm>
            <a:off x="2627784" y="3573016"/>
            <a:ext cx="4111932" cy="273630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1505"/>
                                        </p:tgtEl>
                                        <p:attrNameLst>
                                          <p:attrName>style.visibility</p:attrName>
                                        </p:attrNameLst>
                                      </p:cBhvr>
                                      <p:to>
                                        <p:strVal val="visible"/>
                                      </p:to>
                                    </p:set>
                                    <p:animEffect transition="in" filter="wheel(4)">
                                      <p:cBhvr>
                                        <p:cTn id="13" dur="2000"/>
                                        <p:tgtEl>
                                          <p:spTgt spid="2150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p:cTn id="3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3170099"/>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Molti giovani </a:t>
            </a:r>
            <a:r>
              <a:rPr lang="it-IT" sz="2000" dirty="0" smtClean="0"/>
              <a:t>si sentono disorientati perché non vogliono studiare e sentono la necessità di addentrarsi direttamente nel mercato del lavoro. </a:t>
            </a:r>
            <a:endParaRPr lang="it-IT" sz="2000" dirty="0" smtClean="0"/>
          </a:p>
          <a:p>
            <a:pPr algn="just"/>
            <a:r>
              <a:rPr lang="it-IT" sz="2000" b="1" dirty="0" smtClean="0">
                <a:solidFill>
                  <a:srgbClr val="FF0000"/>
                </a:solidFill>
              </a:rPr>
              <a:t>Lavorare </a:t>
            </a:r>
            <a:r>
              <a:rPr lang="it-IT" sz="2000" b="1" dirty="0" smtClean="0">
                <a:solidFill>
                  <a:srgbClr val="FF0000"/>
                </a:solidFill>
              </a:rPr>
              <a:t>fin da piccoli </a:t>
            </a:r>
            <a:r>
              <a:rPr lang="it-IT" sz="2000" dirty="0" smtClean="0"/>
              <a:t>non è per niente qualcosa di sbagliato, tuttavia, è sempre molto importante contare con studi minimi in vista di un futuro professionale.</a:t>
            </a:r>
          </a:p>
          <a:p>
            <a:pPr algn="just"/>
            <a:r>
              <a:rPr lang="it-IT" sz="2000" b="1" dirty="0" smtClean="0">
                <a:solidFill>
                  <a:srgbClr val="FF0000"/>
                </a:solidFill>
              </a:rPr>
              <a:t>Una volta concluse le superiori </a:t>
            </a:r>
            <a:r>
              <a:rPr lang="it-IT" sz="2000" dirty="0" smtClean="0"/>
              <a:t>si possono seguire diverse strade. Se non si vuole continuare a studiare, esistono ampie offerte formazione che ti preparano praticamente a tutti rami professionali. Informatica, elettricità, Immagine e suono, parrucchiera, idraulica, falegnameria, giardinaggio, infermeria.</a:t>
            </a:r>
          </a:p>
        </p:txBody>
      </p:sp>
      <p:sp>
        <p:nvSpPr>
          <p:cNvPr id="6" name="Segnaposto data 5"/>
          <p:cNvSpPr>
            <a:spLocks noGrp="1"/>
          </p:cNvSpPr>
          <p:nvPr>
            <p:ph type="dt" sz="half" idx="10"/>
          </p:nvPr>
        </p:nvSpPr>
        <p:spPr/>
        <p:txBody>
          <a:bodyPr/>
          <a:lstStyle/>
          <a:p>
            <a:fld id="{1CEBBC3B-C1EE-4F58-AE06-45861C1CD513}"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15</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Gli studi sono importanti</a:t>
            </a:r>
            <a:endParaRPr lang="it-IT" dirty="0">
              <a:solidFill>
                <a:srgbClr val="0070C0"/>
              </a:solidFill>
            </a:endParaRPr>
          </a:p>
        </p:txBody>
      </p:sp>
      <p:pic>
        <p:nvPicPr>
          <p:cNvPr id="30722" name="Picture 2" descr="C:\Users\Master\Desktop\Lavoro\la15.jpg"/>
          <p:cNvPicPr>
            <a:picLocks noChangeAspect="1" noChangeArrowheads="1"/>
          </p:cNvPicPr>
          <p:nvPr/>
        </p:nvPicPr>
        <p:blipFill>
          <a:blip r:embed="rId2" cstate="print"/>
          <a:srcRect/>
          <a:stretch>
            <a:fillRect/>
          </a:stretch>
        </p:blipFill>
        <p:spPr bwMode="auto">
          <a:xfrm>
            <a:off x="2699792" y="4293096"/>
            <a:ext cx="3600400" cy="239590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30722"/>
                                        </p:tgtEl>
                                        <p:attrNameLst>
                                          <p:attrName>style.visibility</p:attrName>
                                        </p:attrNameLst>
                                      </p:cBhvr>
                                      <p:to>
                                        <p:strVal val="visible"/>
                                      </p:to>
                                    </p:set>
                                    <p:animEffect transition="in" filter="wheel(4)">
                                      <p:cBhvr>
                                        <p:cTn id="13" dur="2000"/>
                                        <p:tgtEl>
                                          <p:spTgt spid="30722"/>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p:cTn id="3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323439"/>
          </a:xfrm>
          <a:prstGeom prst="rect">
            <a:avLst/>
          </a:prstGeom>
          <a:solidFill>
            <a:srgbClr val="FFFF00"/>
          </a:solidFill>
          <a:ln w="25400">
            <a:solidFill>
              <a:schemeClr val="accent1"/>
            </a:solidFill>
          </a:ln>
        </p:spPr>
        <p:txBody>
          <a:bodyPr wrap="square" rtlCol="0">
            <a:spAutoFit/>
          </a:bodyPr>
          <a:lstStyle/>
          <a:p>
            <a:pPr algn="ctr"/>
            <a:r>
              <a:rPr lang="it-IT" sz="2000" b="1" dirty="0" smtClean="0">
                <a:solidFill>
                  <a:srgbClr val="FF0000"/>
                </a:solidFill>
              </a:rPr>
              <a:t>L’importante è che gli adolescenti trovino un lavoro o una professione che li aiutino a realizzarsi come persone e come cittadini attivi di una comunità. Infatti, non è quello specifico lavoro che ti realizza, ma il significato che dai al tuo lavoro e il modo di viverlo. </a:t>
            </a:r>
            <a:endParaRPr lang="it-IT" sz="2000" b="1" dirty="0">
              <a:solidFill>
                <a:srgbClr val="FF0000"/>
              </a:solidFill>
            </a:endParaRPr>
          </a:p>
        </p:txBody>
      </p:sp>
      <p:sp>
        <p:nvSpPr>
          <p:cNvPr id="6" name="Segnaposto data 5"/>
          <p:cNvSpPr>
            <a:spLocks noGrp="1"/>
          </p:cNvSpPr>
          <p:nvPr>
            <p:ph type="dt" sz="half" idx="10"/>
          </p:nvPr>
        </p:nvSpPr>
        <p:spPr/>
        <p:txBody>
          <a:bodyPr/>
          <a:lstStyle/>
          <a:p>
            <a:fld id="{2DEE58C3-F4D7-415A-8C24-76D15A63CD75}"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16</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Infine, ricorda:</a:t>
            </a:r>
            <a:endParaRPr lang="it-IT" dirty="0">
              <a:solidFill>
                <a:srgbClr val="0070C0"/>
              </a:solidFill>
            </a:endParaRPr>
          </a:p>
        </p:txBody>
      </p:sp>
      <p:pic>
        <p:nvPicPr>
          <p:cNvPr id="20481" name="Picture 1" descr="C:\Users\Master\Desktop\Lavoro\la16.jpg"/>
          <p:cNvPicPr>
            <a:picLocks noChangeAspect="1" noChangeArrowheads="1"/>
          </p:cNvPicPr>
          <p:nvPr/>
        </p:nvPicPr>
        <p:blipFill>
          <a:blip r:embed="rId2" cstate="print"/>
          <a:srcRect/>
          <a:stretch>
            <a:fillRect/>
          </a:stretch>
        </p:blipFill>
        <p:spPr bwMode="auto">
          <a:xfrm>
            <a:off x="2123728" y="2924944"/>
            <a:ext cx="5104305" cy="3384376"/>
          </a:xfrm>
          <a:prstGeom prst="rect">
            <a:avLst/>
          </a:prstGeom>
          <a:noFill/>
          <a:ln w="25400">
            <a:solidFill>
              <a:schemeClr val="accent1"/>
            </a:solidFill>
          </a:ln>
        </p:spPr>
      </p:pic>
      <p:sp>
        <p:nvSpPr>
          <p:cNvPr id="9" name="CasellaDiTesto 8"/>
          <p:cNvSpPr txBox="1"/>
          <p:nvPr/>
        </p:nvSpPr>
        <p:spPr>
          <a:xfrm>
            <a:off x="7380312" y="4077072"/>
            <a:ext cx="1368152" cy="707886"/>
          </a:xfrm>
          <a:prstGeom prst="rect">
            <a:avLst/>
          </a:prstGeom>
          <a:noFill/>
        </p:spPr>
        <p:txBody>
          <a:bodyPr wrap="square" rtlCol="0">
            <a:spAutoFit/>
          </a:bodyPr>
          <a:lstStyle/>
          <a:p>
            <a:pPr algn="ctr"/>
            <a:r>
              <a:rPr lang="it-IT" sz="4000" b="1" dirty="0" smtClean="0">
                <a:solidFill>
                  <a:srgbClr val="FF0000"/>
                </a:solidFill>
              </a:rPr>
              <a:t>FINE</a:t>
            </a:r>
            <a:endParaRPr lang="it-IT" sz="4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0481"/>
                                        </p:tgtEl>
                                        <p:attrNameLst>
                                          <p:attrName>style.visibility</p:attrName>
                                        </p:attrNameLst>
                                      </p:cBhvr>
                                      <p:to>
                                        <p:strVal val="visible"/>
                                      </p:to>
                                    </p:set>
                                    <p:animEffect transition="in" filter="wheel(4)">
                                      <p:cBhvr>
                                        <p:cTn id="13" dur="2000"/>
                                        <p:tgtEl>
                                          <p:spTgt spid="20481"/>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p:cTn id="18" dur="500" fill="hold"/>
                                        <p:tgtEl>
                                          <p:spTgt spid="4"/>
                                        </p:tgtEl>
                                        <p:attrNameLst>
                                          <p:attrName>ppt_w</p:attrName>
                                        </p:attrNameLst>
                                      </p:cBhvr>
                                      <p:tavLst>
                                        <p:tav tm="0">
                                          <p:val>
                                            <p:fltVal val="0"/>
                                          </p:val>
                                        </p:tav>
                                        <p:tav tm="100000">
                                          <p:val>
                                            <p:strVal val="#ppt_w"/>
                                          </p:val>
                                        </p:tav>
                                      </p:tavLst>
                                    </p:anim>
                                    <p:anim calcmode="lin" valueType="num">
                                      <p:cBhvr>
                                        <p:cTn id="19" dur="500" fill="hold"/>
                                        <p:tgtEl>
                                          <p:spTgt spid="4"/>
                                        </p:tgtEl>
                                        <p:attrNameLst>
                                          <p:attrName>ppt_h</p:attrName>
                                        </p:attrNameLst>
                                      </p:cBhvr>
                                      <p:tavLst>
                                        <p:tav tm="0">
                                          <p:val>
                                            <p:fltVal val="0"/>
                                          </p:val>
                                        </p:tav>
                                        <p:tav tm="100000">
                                          <p:val>
                                            <p:strVal val="#ppt_h"/>
                                          </p:val>
                                        </p:tav>
                                      </p:tavLst>
                                    </p:anim>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1000"/>
                                        <p:tgtEl>
                                          <p:spTgt spid="9"/>
                                        </p:tgtEl>
                                      </p:cBhvr>
                                    </p:animEffect>
                                    <p:anim calcmode="lin" valueType="num">
                                      <p:cBhvr>
                                        <p:cTn id="26" dur="1000" fill="hold"/>
                                        <p:tgtEl>
                                          <p:spTgt spid="9"/>
                                        </p:tgtEl>
                                        <p:attrNameLst>
                                          <p:attrName>ppt_x</p:attrName>
                                        </p:attrNameLst>
                                      </p:cBhvr>
                                      <p:tavLst>
                                        <p:tav tm="0">
                                          <p:val>
                                            <p:strVal val="#ppt_x"/>
                                          </p:val>
                                        </p:tav>
                                        <p:tav tm="100000">
                                          <p:val>
                                            <p:strVal val="#ppt_x"/>
                                          </p:val>
                                        </p:tav>
                                      </p:tavLst>
                                    </p:anim>
                                    <p:anim calcmode="lin" valueType="num">
                                      <p:cBhvr>
                                        <p:cTn id="27"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971600" y="332656"/>
            <a:ext cx="7910696" cy="648072"/>
          </a:xfrm>
        </p:spPr>
        <p:txBody>
          <a:bodyPr>
            <a:normAutofit/>
          </a:bodyPr>
          <a:lstStyle/>
          <a:p>
            <a:pPr algn="ctr"/>
            <a:r>
              <a:rPr lang="it-IT" sz="3200" b="1" dirty="0" smtClean="0">
                <a:solidFill>
                  <a:srgbClr val="FF0000"/>
                </a:solidFill>
              </a:rPr>
              <a:t>Confrontiamoci</a:t>
            </a:r>
            <a:endParaRPr lang="it-IT" sz="3200" b="1" dirty="0">
              <a:solidFill>
                <a:srgbClr val="FF0000"/>
              </a:solidFill>
            </a:endParaRPr>
          </a:p>
        </p:txBody>
      </p:sp>
      <p:sp>
        <p:nvSpPr>
          <p:cNvPr id="6" name="Segnaposto data 5"/>
          <p:cNvSpPr>
            <a:spLocks noGrp="1"/>
          </p:cNvSpPr>
          <p:nvPr>
            <p:ph type="dt" sz="half" idx="10"/>
          </p:nvPr>
        </p:nvSpPr>
        <p:spPr/>
        <p:txBody>
          <a:bodyPr/>
          <a:lstStyle/>
          <a:p>
            <a:fld id="{B1EF4C8D-865C-44FF-AF3C-F037AB53A600}"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004E9C6C-7183-48E3-B448-19E9C1DD1A8F}" type="slidenum">
              <a:rPr lang="it-IT" smtClean="0"/>
              <a:pPr/>
              <a:t>17</a:t>
            </a:fld>
            <a:endParaRPr lang="it-IT"/>
          </a:p>
        </p:txBody>
      </p:sp>
      <p:sp>
        <p:nvSpPr>
          <p:cNvPr id="9" name="Sottotitolo 8"/>
          <p:cNvSpPr>
            <a:spLocks noGrp="1"/>
          </p:cNvSpPr>
          <p:nvPr>
            <p:ph type="subTitle" idx="1"/>
          </p:nvPr>
        </p:nvSpPr>
        <p:spPr>
          <a:xfrm>
            <a:off x="1115616" y="980728"/>
            <a:ext cx="7416824" cy="5472608"/>
          </a:xfrm>
        </p:spPr>
        <p:txBody>
          <a:bodyPr>
            <a:noAutofit/>
          </a:bodyPr>
          <a:lstStyle/>
          <a:p>
            <a:pPr marL="484632" indent="-457200" algn="just">
              <a:buAutoNum type="arabicPeriod"/>
            </a:pPr>
            <a:r>
              <a:rPr lang="it-IT" sz="2000" dirty="0" smtClean="0">
                <a:solidFill>
                  <a:schemeClr val="tx1"/>
                </a:solidFill>
              </a:rPr>
              <a:t>Il lavoro minorile, spesso è una forma di sfruttamento che non fa provare ai ragazzi il giusto appagamento. Cosa fare in questi casi per non subire passivamente ingiustizie?</a:t>
            </a:r>
          </a:p>
          <a:p>
            <a:pPr marL="484632" indent="-457200" algn="just">
              <a:buAutoNum type="arabicPeriod"/>
            </a:pPr>
            <a:r>
              <a:rPr lang="it-IT" sz="2000" dirty="0" smtClean="0">
                <a:solidFill>
                  <a:schemeClr val="tx1"/>
                </a:solidFill>
              </a:rPr>
              <a:t>Come comportarsi se un figlio adolescente esprime il desiderio di interrompere gli studi per andare a lavorare?</a:t>
            </a:r>
          </a:p>
          <a:p>
            <a:pPr marL="484632" indent="-457200" algn="just">
              <a:buAutoNum type="arabicPeriod"/>
            </a:pPr>
            <a:r>
              <a:rPr lang="it-IT" sz="2000" dirty="0" smtClean="0">
                <a:solidFill>
                  <a:schemeClr val="tx1"/>
                </a:solidFill>
              </a:rPr>
              <a:t>Sai che esistono anche le scuole serali per lavoratori? Come giudichi le forme di alternanza scuola-lavoro che si stanno realizzando nelle scuole superiori?</a:t>
            </a:r>
          </a:p>
          <a:p>
            <a:pPr marL="484632" indent="-457200" algn="just">
              <a:buAutoNum type="arabicPeriod"/>
            </a:pPr>
            <a:r>
              <a:rPr lang="it-IT" sz="2000" dirty="0" smtClean="0">
                <a:solidFill>
                  <a:schemeClr val="tx1"/>
                </a:solidFill>
              </a:rPr>
              <a:t>In Italia, e nei paesi occidentali in genere, certi lavori manuali non li vuole fare nessuno. Che giudizio dai a coloro che sostengono che gli immigrati “rubano” il lavoro agli italiani?</a:t>
            </a:r>
          </a:p>
          <a:p>
            <a:pPr marL="484632" indent="-457200" algn="just">
              <a:buAutoNum type="arabicPeriod"/>
            </a:pPr>
            <a:r>
              <a:rPr lang="it-IT" sz="2000" dirty="0" smtClean="0">
                <a:solidFill>
                  <a:schemeClr val="tx1"/>
                </a:solidFill>
              </a:rPr>
              <a:t>Molti studenti, durante le vacanze, estive cercano dei lavoretti per guadagnare i primi soldini e per fare le prime esperienze lavorative. Come giudichi queste esperienze?</a:t>
            </a:r>
            <a:endParaRPr lang="it-IT" sz="20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9">
                                            <p:txEl>
                                              <p:pRg st="4" end="4"/>
                                            </p:txEl>
                                          </p:spTgt>
                                        </p:tgtEl>
                                        <p:attrNameLst>
                                          <p:attrName>style.visibility</p:attrName>
                                        </p:attrNameLst>
                                      </p:cBhvr>
                                      <p:to>
                                        <p:strVal val="visible"/>
                                      </p:to>
                                    </p:set>
                                    <p:animEffect transition="in" filter="fade">
                                      <p:cBhvr>
                                        <p:cTn id="35" dur="1000"/>
                                        <p:tgtEl>
                                          <p:spTgt spid="9">
                                            <p:txEl>
                                              <p:pRg st="4" end="4"/>
                                            </p:txEl>
                                          </p:spTgt>
                                        </p:tgtEl>
                                      </p:cBhvr>
                                    </p:animEffect>
                                    <p:anim calcmode="lin" valueType="num">
                                      <p:cBhvr>
                                        <p:cTn id="36"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4093428"/>
          </a:xfrm>
          <a:prstGeom prst="rect">
            <a:avLst/>
          </a:prstGeom>
          <a:solidFill>
            <a:srgbClr val="FFFF00"/>
          </a:solidFill>
          <a:ln w="25400">
            <a:solidFill>
              <a:schemeClr val="accent1"/>
            </a:solidFill>
          </a:ln>
        </p:spPr>
        <p:txBody>
          <a:bodyPr wrap="square" rtlCol="0">
            <a:spAutoFit/>
          </a:bodyPr>
          <a:lstStyle/>
          <a:p>
            <a:pPr lvl="0" algn="just">
              <a:buFont typeface="Wingdings" pitchFamily="2" charset="2"/>
              <a:buChar char="§"/>
            </a:pPr>
            <a:r>
              <a:rPr lang="it-IT" sz="2000" dirty="0" smtClean="0"/>
              <a:t> </a:t>
            </a:r>
            <a:r>
              <a:rPr lang="it-IT" sz="2000" b="1" dirty="0" smtClean="0">
                <a:solidFill>
                  <a:srgbClr val="FF0000"/>
                </a:solidFill>
              </a:rPr>
              <a:t>Resta fermamente proibito </a:t>
            </a:r>
            <a:r>
              <a:rPr lang="it-IT" sz="2000" dirty="0" smtClean="0"/>
              <a:t>“l’accesso al lavoro ai minori di 16 anni”.</a:t>
            </a:r>
          </a:p>
          <a:p>
            <a:pPr lvl="0" algn="just">
              <a:buFont typeface="Wingdings" pitchFamily="2" charset="2"/>
              <a:buChar char="§"/>
            </a:pPr>
            <a:r>
              <a:rPr lang="it-IT" sz="2000" dirty="0" smtClean="0"/>
              <a:t> </a:t>
            </a:r>
            <a:r>
              <a:rPr lang="it-IT" sz="2000" b="1" dirty="0" smtClean="0">
                <a:solidFill>
                  <a:srgbClr val="FF0000"/>
                </a:solidFill>
              </a:rPr>
              <a:t>Il minorenne </a:t>
            </a:r>
            <a:r>
              <a:rPr lang="it-IT" sz="2000" dirty="0" smtClean="0"/>
              <a:t>che non viva in modo indipendente deve avere a disposizione dell’autorizzazione dei suoi rappresentanti legali. Se vive con i genitori, l’autorizzazione deve essere di entrambi.</a:t>
            </a:r>
          </a:p>
          <a:p>
            <a:pPr lvl="0" algn="just">
              <a:buFont typeface="Wingdings" pitchFamily="2" charset="2"/>
              <a:buChar char="§"/>
            </a:pPr>
            <a:r>
              <a:rPr lang="it-IT" sz="2000" dirty="0" smtClean="0"/>
              <a:t> </a:t>
            </a:r>
            <a:r>
              <a:rPr lang="it-IT" sz="2000" b="1" dirty="0" smtClean="0">
                <a:solidFill>
                  <a:srgbClr val="FF0000"/>
                </a:solidFill>
              </a:rPr>
              <a:t>Avere</a:t>
            </a:r>
            <a:r>
              <a:rPr lang="it-IT" sz="2000" dirty="0" smtClean="0"/>
              <a:t> piene capacità per lavorare.</a:t>
            </a:r>
          </a:p>
          <a:p>
            <a:pPr lvl="0" algn="just">
              <a:buFont typeface="Wingdings" pitchFamily="2" charset="2"/>
              <a:buChar char="§"/>
            </a:pPr>
            <a:r>
              <a:rPr lang="it-IT" sz="2000" dirty="0" smtClean="0"/>
              <a:t> </a:t>
            </a:r>
            <a:r>
              <a:rPr lang="it-IT" sz="2000" b="1" dirty="0" smtClean="0">
                <a:solidFill>
                  <a:srgbClr val="FF0000"/>
                </a:solidFill>
              </a:rPr>
              <a:t>Protezione </a:t>
            </a:r>
            <a:r>
              <a:rPr lang="it-IT" sz="2000" dirty="0" smtClean="0"/>
              <a:t>e sicurezza speciale nel posto di lavoro.</a:t>
            </a:r>
          </a:p>
          <a:p>
            <a:pPr lvl="0" algn="just">
              <a:buFont typeface="Wingdings" pitchFamily="2" charset="2"/>
              <a:buChar char="§"/>
            </a:pPr>
            <a:r>
              <a:rPr lang="it-IT" sz="2000" dirty="0" smtClean="0"/>
              <a:t> </a:t>
            </a:r>
            <a:r>
              <a:rPr lang="it-IT" sz="2000" b="1" dirty="0" smtClean="0">
                <a:solidFill>
                  <a:srgbClr val="FF0000"/>
                </a:solidFill>
              </a:rPr>
              <a:t>Restano proibiti </a:t>
            </a:r>
            <a:r>
              <a:rPr lang="it-IT" sz="2000" dirty="0" smtClean="0"/>
              <a:t>i lavori con condizioni malsane e pericolose per la salute e lo sviluppo della sua formazione professionale o umana.</a:t>
            </a:r>
          </a:p>
          <a:p>
            <a:pPr lvl="0" algn="just">
              <a:buFont typeface="Wingdings" pitchFamily="2" charset="2"/>
              <a:buChar char="§"/>
            </a:pPr>
            <a:r>
              <a:rPr lang="it-IT" sz="2000" dirty="0" smtClean="0"/>
              <a:t> </a:t>
            </a:r>
            <a:r>
              <a:rPr lang="it-IT" sz="2000" b="1" dirty="0" smtClean="0">
                <a:solidFill>
                  <a:srgbClr val="FF0000"/>
                </a:solidFill>
              </a:rPr>
              <a:t>Restano proibiti </a:t>
            </a:r>
            <a:r>
              <a:rPr lang="it-IT" sz="2000" dirty="0" smtClean="0"/>
              <a:t>anche i lavori notturni.</a:t>
            </a:r>
          </a:p>
          <a:p>
            <a:pPr lvl="0" algn="just">
              <a:buFont typeface="Wingdings" pitchFamily="2" charset="2"/>
              <a:buChar char="§"/>
            </a:pPr>
            <a:r>
              <a:rPr lang="it-IT" sz="2000" dirty="0" smtClean="0"/>
              <a:t> </a:t>
            </a:r>
            <a:r>
              <a:rPr lang="it-IT" sz="2000" b="1" dirty="0" smtClean="0">
                <a:solidFill>
                  <a:srgbClr val="FF0000"/>
                </a:solidFill>
              </a:rPr>
              <a:t>Non si possono </a:t>
            </a:r>
            <a:r>
              <a:rPr lang="it-IT" sz="2000" dirty="0" smtClean="0"/>
              <a:t>realizzare ore extra ne lavorare più di 8 ore giornaliere, comprese il tempo dedicato alla formazione.</a:t>
            </a:r>
          </a:p>
          <a:p>
            <a:pPr lvl="0" algn="just">
              <a:buFont typeface="Wingdings" pitchFamily="2" charset="2"/>
              <a:buChar char="§"/>
            </a:pPr>
            <a:r>
              <a:rPr lang="it-IT" sz="2000" dirty="0" smtClean="0"/>
              <a:t> </a:t>
            </a:r>
            <a:r>
              <a:rPr lang="it-IT" sz="2000" b="1" dirty="0" smtClean="0">
                <a:solidFill>
                  <a:srgbClr val="FF0000"/>
                </a:solidFill>
              </a:rPr>
              <a:t>Se l’orario giornaliero </a:t>
            </a:r>
            <a:r>
              <a:rPr lang="it-IT" sz="2000" dirty="0" smtClean="0"/>
              <a:t>supera le quattro ore e mezza, si dovrà stabilire un periodo di riposo durante la giornata che sia inferiore ai 30 minuti.</a:t>
            </a:r>
            <a:endParaRPr lang="it-IT" sz="2000" b="1" dirty="0"/>
          </a:p>
        </p:txBody>
      </p:sp>
      <p:sp>
        <p:nvSpPr>
          <p:cNvPr id="6" name="Segnaposto data 5"/>
          <p:cNvSpPr>
            <a:spLocks noGrp="1"/>
          </p:cNvSpPr>
          <p:nvPr>
            <p:ph type="dt" sz="half" idx="10"/>
          </p:nvPr>
        </p:nvSpPr>
        <p:spPr/>
        <p:txBody>
          <a:bodyPr/>
          <a:lstStyle/>
          <a:p>
            <a:fld id="{4C5A7F1C-25F8-41DA-BB32-6093626B9ACC}"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2</a:t>
            </a:fld>
            <a:endParaRPr lang="it-IT"/>
          </a:p>
        </p:txBody>
      </p:sp>
      <p:sp>
        <p:nvSpPr>
          <p:cNvPr id="8" name="CasellaDiTesto 7"/>
          <p:cNvSpPr txBox="1"/>
          <p:nvPr/>
        </p:nvSpPr>
        <p:spPr>
          <a:xfrm>
            <a:off x="395536" y="836713"/>
            <a:ext cx="8352928" cy="646331"/>
          </a:xfrm>
          <a:prstGeom prst="rect">
            <a:avLst/>
          </a:prstGeom>
          <a:noFill/>
        </p:spPr>
        <p:txBody>
          <a:bodyPr wrap="square" rtlCol="0">
            <a:spAutoFit/>
          </a:bodyPr>
          <a:lstStyle/>
          <a:p>
            <a:pPr algn="ctr"/>
            <a:r>
              <a:rPr lang="it-IT" b="1" dirty="0" smtClean="0">
                <a:solidFill>
                  <a:srgbClr val="0070C0"/>
                </a:solidFill>
              </a:rPr>
              <a:t>Condizioni delle offerte di lavoro per adolescenti</a:t>
            </a:r>
          </a:p>
          <a:p>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nodeType="clickEffect">
                                  <p:stCondLst>
                                    <p:cond delay="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p:cTn id="16"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53" presetClass="entr" presetSubtype="0" fill="hold"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 calcmode="lin" valueType="num">
                                      <p:cBhvr>
                                        <p:cTn id="2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5" dur="500"/>
                                        <p:tgtEl>
                                          <p:spTgt spid="4">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p:cTn id="30"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0" fill="hold"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 calcmode="lin" valueType="num">
                                      <p:cBhvr>
                                        <p:cTn id="37"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9" dur="500"/>
                                        <p:tgtEl>
                                          <p:spTgt spid="4">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0" fill="hold" nodeType="clickEffect">
                                  <p:stCondLst>
                                    <p:cond delay="0"/>
                                  </p:stCondLst>
                                  <p:childTnLst>
                                    <p:set>
                                      <p:cBhvr>
                                        <p:cTn id="43" dur="1" fill="hold">
                                          <p:stCondLst>
                                            <p:cond delay="0"/>
                                          </p:stCondLst>
                                        </p:cTn>
                                        <p:tgtEl>
                                          <p:spTgt spid="4">
                                            <p:txEl>
                                              <p:pRg st="4" end="4"/>
                                            </p:txEl>
                                          </p:spTgt>
                                        </p:tgtEl>
                                        <p:attrNameLst>
                                          <p:attrName>style.visibility</p:attrName>
                                        </p:attrNameLst>
                                      </p:cBhvr>
                                      <p:to>
                                        <p:strVal val="visible"/>
                                      </p:to>
                                    </p:set>
                                    <p:anim calcmode="lin" valueType="num">
                                      <p:cBhvr>
                                        <p:cTn id="44"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5"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46" dur="500"/>
                                        <p:tgtEl>
                                          <p:spTgt spid="4">
                                            <p:txEl>
                                              <p:pRg st="4" end="4"/>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53" presetClass="entr" presetSubtype="0" fill="hold" nodeType="clickEffect">
                                  <p:stCondLst>
                                    <p:cond delay="0"/>
                                  </p:stCondLst>
                                  <p:childTnLst>
                                    <p:set>
                                      <p:cBhvr>
                                        <p:cTn id="50" dur="1" fill="hold">
                                          <p:stCondLst>
                                            <p:cond delay="0"/>
                                          </p:stCondLst>
                                        </p:cTn>
                                        <p:tgtEl>
                                          <p:spTgt spid="4">
                                            <p:txEl>
                                              <p:pRg st="5" end="5"/>
                                            </p:txEl>
                                          </p:spTgt>
                                        </p:tgtEl>
                                        <p:attrNameLst>
                                          <p:attrName>style.visibility</p:attrName>
                                        </p:attrNameLst>
                                      </p:cBhvr>
                                      <p:to>
                                        <p:strVal val="visible"/>
                                      </p:to>
                                    </p:set>
                                    <p:anim calcmode="lin" valueType="num">
                                      <p:cBhvr>
                                        <p:cTn id="51"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52"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53" dur="500"/>
                                        <p:tgtEl>
                                          <p:spTgt spid="4">
                                            <p:txEl>
                                              <p:pRg st="5" end="5"/>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0" fill="hold" nodeType="clickEffect">
                                  <p:stCondLst>
                                    <p:cond delay="0"/>
                                  </p:stCondLst>
                                  <p:childTnLst>
                                    <p:set>
                                      <p:cBhvr>
                                        <p:cTn id="57" dur="1" fill="hold">
                                          <p:stCondLst>
                                            <p:cond delay="0"/>
                                          </p:stCondLst>
                                        </p:cTn>
                                        <p:tgtEl>
                                          <p:spTgt spid="4">
                                            <p:txEl>
                                              <p:pRg st="6" end="6"/>
                                            </p:txEl>
                                          </p:spTgt>
                                        </p:tgtEl>
                                        <p:attrNameLst>
                                          <p:attrName>style.visibility</p:attrName>
                                        </p:attrNameLst>
                                      </p:cBhvr>
                                      <p:to>
                                        <p:strVal val="visible"/>
                                      </p:to>
                                    </p:set>
                                    <p:anim calcmode="lin" valueType="num">
                                      <p:cBhvr>
                                        <p:cTn id="5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59"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60" dur="500"/>
                                        <p:tgtEl>
                                          <p:spTgt spid="4">
                                            <p:txEl>
                                              <p:pRg st="6" end="6"/>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0" fill="hold" nodeType="clickEffect">
                                  <p:stCondLst>
                                    <p:cond delay="0"/>
                                  </p:stCondLst>
                                  <p:childTnLst>
                                    <p:set>
                                      <p:cBhvr>
                                        <p:cTn id="64" dur="1" fill="hold">
                                          <p:stCondLst>
                                            <p:cond delay="0"/>
                                          </p:stCondLst>
                                        </p:cTn>
                                        <p:tgtEl>
                                          <p:spTgt spid="4">
                                            <p:txEl>
                                              <p:pRg st="7" end="7"/>
                                            </p:txEl>
                                          </p:spTgt>
                                        </p:tgtEl>
                                        <p:attrNameLst>
                                          <p:attrName>style.visibility</p:attrName>
                                        </p:attrNameLst>
                                      </p:cBhvr>
                                      <p:to>
                                        <p:strVal val="visible"/>
                                      </p:to>
                                    </p:set>
                                    <p:anim calcmode="lin" valueType="num">
                                      <p:cBhvr>
                                        <p:cTn id="65"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67"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3170099"/>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Questo è il lavoro più comune </a:t>
            </a:r>
            <a:r>
              <a:rPr lang="it-IT" sz="2000" dirty="0" smtClean="0"/>
              <a:t>tra i giovani senza esperienza o adolescenti. Il motivo è principalmente che molti di loro hanno già esperienza nell’accudire bambini principalmente avendo cura dei propri fratellini o cugini più piccoli, e vogliono iniziare a guadagnare denaro avendo cura di bambini o bebè altrui.</a:t>
            </a:r>
          </a:p>
          <a:p>
            <a:pPr algn="just"/>
            <a:r>
              <a:rPr lang="it-IT" sz="2000" b="1" dirty="0" smtClean="0">
                <a:solidFill>
                  <a:srgbClr val="FF0000"/>
                </a:solidFill>
              </a:rPr>
              <a:t>Questo lavoro sembra molto semplice</a:t>
            </a:r>
            <a:r>
              <a:rPr lang="it-IT" sz="2000" dirty="0" smtClean="0"/>
              <a:t>, in realtà richiede grande capacità di attenzione, reazione e responsabilità. Inoltre, richiede implicazione e disponibilità, visto che la maggior parte delle volte si richiederanno i servizi di babysitter automunite, i fine settimana e festivi.</a:t>
            </a:r>
          </a:p>
          <a:p>
            <a:pPr algn="just"/>
            <a:r>
              <a:rPr lang="it-IT" sz="2000" b="1" dirty="0" smtClean="0">
                <a:solidFill>
                  <a:srgbClr val="FF0000"/>
                </a:solidFill>
              </a:rPr>
              <a:t>Se un adolescente </a:t>
            </a:r>
            <a:r>
              <a:rPr lang="it-IT" sz="2000" dirty="0" smtClean="0"/>
              <a:t>svolge bene il suo lavoro, i genitori dei bambini lo raccomanderanno al loro circolo di amici e conoscenti con un figlio.</a:t>
            </a:r>
            <a:endParaRPr lang="it-IT" sz="2000" dirty="0"/>
          </a:p>
        </p:txBody>
      </p:sp>
      <p:sp>
        <p:nvSpPr>
          <p:cNvPr id="6" name="Segnaposto data 5"/>
          <p:cNvSpPr>
            <a:spLocks noGrp="1"/>
          </p:cNvSpPr>
          <p:nvPr>
            <p:ph type="dt" sz="half" idx="10"/>
          </p:nvPr>
        </p:nvSpPr>
        <p:spPr/>
        <p:txBody>
          <a:bodyPr/>
          <a:lstStyle/>
          <a:p>
            <a:fld id="{1A36A9E3-570D-4DF1-92AE-2C495A74B8CA}"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3</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Alcune esperienze lavorative: Cura dei bambini</a:t>
            </a:r>
            <a:endParaRPr lang="it-IT" dirty="0"/>
          </a:p>
        </p:txBody>
      </p:sp>
      <p:pic>
        <p:nvPicPr>
          <p:cNvPr id="17410" name="Picture 2" descr="C:\Users\Master\Desktop\Lavoro\la6.jpg"/>
          <p:cNvPicPr>
            <a:picLocks noChangeAspect="1" noChangeArrowheads="1"/>
          </p:cNvPicPr>
          <p:nvPr/>
        </p:nvPicPr>
        <p:blipFill>
          <a:blip r:embed="rId2" cstate="print"/>
          <a:srcRect/>
          <a:stretch>
            <a:fillRect/>
          </a:stretch>
        </p:blipFill>
        <p:spPr bwMode="auto">
          <a:xfrm>
            <a:off x="3262570" y="4725144"/>
            <a:ext cx="2671085" cy="1800200"/>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4" fill="hold" nodeType="clickEffect">
                                  <p:stCondLst>
                                    <p:cond delay="0"/>
                                  </p:stCondLst>
                                  <p:childTnLst>
                                    <p:set>
                                      <p:cBhvr>
                                        <p:cTn id="15" dur="1" fill="hold">
                                          <p:stCondLst>
                                            <p:cond delay="0"/>
                                          </p:stCondLst>
                                        </p:cTn>
                                        <p:tgtEl>
                                          <p:spTgt spid="17410"/>
                                        </p:tgtEl>
                                        <p:attrNameLst>
                                          <p:attrName>style.visibility</p:attrName>
                                        </p:attrNameLst>
                                      </p:cBhvr>
                                      <p:to>
                                        <p:strVal val="visible"/>
                                      </p:to>
                                    </p:set>
                                    <p:animEffect transition="in" filter="wheel(4)">
                                      <p:cBhvr>
                                        <p:cTn id="16" dur="2000"/>
                                        <p:tgtEl>
                                          <p:spTgt spid="17410"/>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p:cTn id="21"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4">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 calcmode="lin" valueType="num">
                                      <p:cBhvr>
                                        <p:cTn id="28"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30" dur="500"/>
                                        <p:tgtEl>
                                          <p:spTgt spid="4">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 calcmode="lin" valueType="num">
                                      <p:cBhvr>
                                        <p:cTn id="35"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938992"/>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Accudire una persona anziana </a:t>
            </a:r>
            <a:r>
              <a:rPr lang="it-IT" sz="2000" dirty="0" smtClean="0"/>
              <a:t>richiede degli studi e conoscenze che un adolescente non può conoscere. Tuttavia quello che sì che può fare e svolgere delle piccole commissioni per le persone anziane.</a:t>
            </a:r>
          </a:p>
          <a:p>
            <a:pPr algn="just"/>
            <a:r>
              <a:rPr lang="it-IT" sz="2000" b="1" dirty="0" smtClean="0">
                <a:solidFill>
                  <a:srgbClr val="FF0000"/>
                </a:solidFill>
              </a:rPr>
              <a:t>Fare e/o salire a casa la spesa</a:t>
            </a:r>
            <a:r>
              <a:rPr lang="it-IT" sz="2000" dirty="0" smtClean="0"/>
              <a:t>, andare a comprare il giornale, pulire la casa, curare il giardino, passeggiare i cani, sono tra i compiti principali che un adolescente può svolgere a cambio di una piccola retribuzione.</a:t>
            </a:r>
            <a:endParaRPr lang="it-IT" sz="2000" dirty="0"/>
          </a:p>
        </p:txBody>
      </p:sp>
      <p:sp>
        <p:nvSpPr>
          <p:cNvPr id="6" name="Segnaposto data 5"/>
          <p:cNvSpPr>
            <a:spLocks noGrp="1"/>
          </p:cNvSpPr>
          <p:nvPr>
            <p:ph type="dt" sz="half" idx="10"/>
          </p:nvPr>
        </p:nvSpPr>
        <p:spPr/>
        <p:txBody>
          <a:bodyPr/>
          <a:lstStyle/>
          <a:p>
            <a:fld id="{5984BEFC-F912-4DC0-9229-A43F60F0CEA8}"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4</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Commissioni per persone anziane</a:t>
            </a:r>
            <a:endParaRPr lang="it-IT" dirty="0">
              <a:solidFill>
                <a:srgbClr val="0070C0"/>
              </a:solidFill>
            </a:endParaRPr>
          </a:p>
        </p:txBody>
      </p:sp>
      <p:pic>
        <p:nvPicPr>
          <p:cNvPr id="18434" name="Picture 2" descr="C:\Users\Master\Desktop\Lavoro\la2.jpg"/>
          <p:cNvPicPr>
            <a:picLocks noChangeAspect="1" noChangeArrowheads="1"/>
          </p:cNvPicPr>
          <p:nvPr/>
        </p:nvPicPr>
        <p:blipFill>
          <a:blip r:embed="rId2" cstate="print"/>
          <a:srcRect/>
          <a:stretch>
            <a:fillRect/>
          </a:stretch>
        </p:blipFill>
        <p:spPr bwMode="auto">
          <a:xfrm>
            <a:off x="2051720" y="3573016"/>
            <a:ext cx="5130571" cy="273630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8434"/>
                                        </p:tgtEl>
                                        <p:attrNameLst>
                                          <p:attrName>style.visibility</p:attrName>
                                        </p:attrNameLst>
                                      </p:cBhvr>
                                      <p:to>
                                        <p:strVal val="visible"/>
                                      </p:to>
                                    </p:set>
                                    <p:animEffect transition="in" filter="wheel(4)">
                                      <p:cBhvr>
                                        <p:cTn id="13" dur="2000"/>
                                        <p:tgtEl>
                                          <p:spTgt spid="1843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3170099"/>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Un altro lavoro </a:t>
            </a:r>
            <a:r>
              <a:rPr lang="it-IT" sz="2000" dirty="0" smtClean="0"/>
              <a:t>che potrebbe essere adeguato per un adolescente è quello di giardinaggio. Curare il giardino delle persone che non hanno tempo per farsene carico da soli potrebbe essere una buona opzione per guadagnare del denaro.</a:t>
            </a:r>
          </a:p>
          <a:p>
            <a:pPr algn="just"/>
            <a:r>
              <a:rPr lang="it-IT" sz="2000" b="1" dirty="0" smtClean="0">
                <a:solidFill>
                  <a:srgbClr val="FF0000"/>
                </a:solidFill>
              </a:rPr>
              <a:t>Si può iniziare </a:t>
            </a:r>
            <a:r>
              <a:rPr lang="it-IT" sz="2000" dirty="0" smtClean="0"/>
              <a:t>da semplici compiti, come annaffiare le piante ed eliminare le erbacce. Quando si accumulerà più esperienza, si potranno realizzare compiti più complicati come tagliare la siepe, potare gli arbusti, concimare.</a:t>
            </a:r>
          </a:p>
          <a:p>
            <a:pPr algn="just"/>
            <a:r>
              <a:rPr lang="it-IT" sz="2000" b="1" dirty="0" smtClean="0">
                <a:solidFill>
                  <a:srgbClr val="FF0000"/>
                </a:solidFill>
              </a:rPr>
              <a:t>Inoltre,</a:t>
            </a:r>
            <a:r>
              <a:rPr lang="it-IT" sz="2000" dirty="0" smtClean="0"/>
              <a:t> se al minore finisce per piacere il giardinaggio come cammino professionale, accumulerà già un’ampia esperienza una volta che compirà la maggiore età.</a:t>
            </a:r>
            <a:endParaRPr lang="it-IT" sz="2000" dirty="0"/>
          </a:p>
        </p:txBody>
      </p:sp>
      <p:sp>
        <p:nvSpPr>
          <p:cNvPr id="6" name="Segnaposto data 5"/>
          <p:cNvSpPr>
            <a:spLocks noGrp="1"/>
          </p:cNvSpPr>
          <p:nvPr>
            <p:ph type="dt" sz="half" idx="10"/>
          </p:nvPr>
        </p:nvSpPr>
        <p:spPr/>
        <p:txBody>
          <a:bodyPr/>
          <a:lstStyle/>
          <a:p>
            <a:fld id="{E49B63F2-DAB7-4F99-9564-A9C9B742F7D0}"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5</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Giardinaggio</a:t>
            </a:r>
            <a:endParaRPr lang="it-IT" dirty="0">
              <a:solidFill>
                <a:srgbClr val="0070C0"/>
              </a:solidFill>
            </a:endParaRPr>
          </a:p>
        </p:txBody>
      </p:sp>
      <p:sp>
        <p:nvSpPr>
          <p:cNvPr id="19460" name="AutoShape 4" descr="Risultati immagini per immagini lavori di giardinaggio"/>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19461" name="Picture 5" descr="C:\Users\Master\Desktop\Lavoro\la7.jpg"/>
          <p:cNvPicPr>
            <a:picLocks noChangeAspect="1" noChangeArrowheads="1"/>
          </p:cNvPicPr>
          <p:nvPr/>
        </p:nvPicPr>
        <p:blipFill>
          <a:blip r:embed="rId2" cstate="print"/>
          <a:srcRect/>
          <a:stretch>
            <a:fillRect/>
          </a:stretch>
        </p:blipFill>
        <p:spPr bwMode="auto">
          <a:xfrm>
            <a:off x="3275856" y="4797152"/>
            <a:ext cx="2664296" cy="1776197"/>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19461"/>
                                        </p:tgtEl>
                                        <p:attrNameLst>
                                          <p:attrName>style.visibility</p:attrName>
                                        </p:attrNameLst>
                                      </p:cBhvr>
                                      <p:to>
                                        <p:strVal val="visible"/>
                                      </p:to>
                                    </p:set>
                                    <p:animEffect transition="in" filter="wheel(4)">
                                      <p:cBhvr>
                                        <p:cTn id="13" dur="2000"/>
                                        <p:tgtEl>
                                          <p:spTgt spid="19461"/>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 calcmode="lin" valueType="num">
                                      <p:cBhvr>
                                        <p:cTn id="3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938992"/>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Se il minore identifica </a:t>
            </a:r>
            <a:r>
              <a:rPr lang="it-IT" sz="2000" dirty="0" smtClean="0"/>
              <a:t>una materia in cui ha particolare conoscenza e per cui è molto portato, può utilizzarlo a suo vantaggio trasmettendolo ad alunni più piccoli in cambio di una piccola retribuzione. Possono trattarsi di lezioni di inglese, matematica, ripasso generale.</a:t>
            </a:r>
          </a:p>
          <a:p>
            <a:pPr algn="just"/>
            <a:r>
              <a:rPr lang="it-IT" sz="2000" b="1" dirty="0" smtClean="0">
                <a:solidFill>
                  <a:srgbClr val="FF0000"/>
                </a:solidFill>
              </a:rPr>
              <a:t>L’importante</a:t>
            </a:r>
            <a:r>
              <a:rPr lang="it-IT" sz="2000" dirty="0" smtClean="0"/>
              <a:t> è avere la capacità di dominare completamente la materia e sapere insegnare agli altri.</a:t>
            </a:r>
            <a:endParaRPr lang="it-IT" sz="2000" dirty="0"/>
          </a:p>
        </p:txBody>
      </p:sp>
      <p:sp>
        <p:nvSpPr>
          <p:cNvPr id="6" name="Segnaposto data 5"/>
          <p:cNvSpPr>
            <a:spLocks noGrp="1"/>
          </p:cNvSpPr>
          <p:nvPr>
            <p:ph type="dt" sz="half" idx="10"/>
          </p:nvPr>
        </p:nvSpPr>
        <p:spPr/>
        <p:txBody>
          <a:bodyPr/>
          <a:lstStyle/>
          <a:p>
            <a:fld id="{5B72DB9A-D1D0-4550-A979-2645CADA1D0D}"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6</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Lezioni private</a:t>
            </a:r>
            <a:endParaRPr lang="it-IT" dirty="0" smtClean="0">
              <a:solidFill>
                <a:srgbClr val="0070C0"/>
              </a:solidFill>
            </a:endParaRPr>
          </a:p>
        </p:txBody>
      </p:sp>
      <p:pic>
        <p:nvPicPr>
          <p:cNvPr id="29697" name="Picture 1" descr="C:\Users\Master\Desktop\Lavoro\la4.jpg"/>
          <p:cNvPicPr>
            <a:picLocks noChangeAspect="1" noChangeArrowheads="1"/>
          </p:cNvPicPr>
          <p:nvPr/>
        </p:nvPicPr>
        <p:blipFill>
          <a:blip r:embed="rId2" cstate="print"/>
          <a:srcRect/>
          <a:stretch>
            <a:fillRect/>
          </a:stretch>
        </p:blipFill>
        <p:spPr bwMode="auto">
          <a:xfrm>
            <a:off x="1979712" y="3501008"/>
            <a:ext cx="5472608" cy="2736304"/>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9697"/>
                                        </p:tgtEl>
                                        <p:attrNameLst>
                                          <p:attrName>style.visibility</p:attrName>
                                        </p:attrNameLst>
                                      </p:cBhvr>
                                      <p:to>
                                        <p:strVal val="visible"/>
                                      </p:to>
                                    </p:set>
                                    <p:animEffect transition="in" filter="wheel(4)">
                                      <p:cBhvr>
                                        <p:cTn id="13" dur="2000"/>
                                        <p:tgtEl>
                                          <p:spTgt spid="29697"/>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938992"/>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In alcuni magazzini </a:t>
            </a:r>
            <a:r>
              <a:rPr lang="it-IT" sz="2000" dirty="0" smtClean="0"/>
              <a:t>e fabbriche c’è del lavoro per adolescenti per dei compiti semplici come magazziniere, aiutante in linea di produzione. Ogni impresa avrà le proprie condizioni, pertanto sarà compito del minore chiedere se sarà possibile lavorare con loro.</a:t>
            </a:r>
          </a:p>
          <a:p>
            <a:pPr algn="just"/>
            <a:r>
              <a:rPr lang="it-IT" sz="2000" b="1" dirty="0" smtClean="0">
                <a:solidFill>
                  <a:srgbClr val="FF0000"/>
                </a:solidFill>
              </a:rPr>
              <a:t>È cruciale </a:t>
            </a:r>
            <a:r>
              <a:rPr lang="it-IT" sz="2000" dirty="0" smtClean="0"/>
              <a:t>che si ripetano le condizioni di lavoro per minori, dettagliate precedentemente.</a:t>
            </a:r>
            <a:endParaRPr lang="it-IT" sz="2000" dirty="0"/>
          </a:p>
        </p:txBody>
      </p:sp>
      <p:sp>
        <p:nvSpPr>
          <p:cNvPr id="6" name="Segnaposto data 5"/>
          <p:cNvSpPr>
            <a:spLocks noGrp="1"/>
          </p:cNvSpPr>
          <p:nvPr>
            <p:ph type="dt" sz="half" idx="10"/>
          </p:nvPr>
        </p:nvSpPr>
        <p:spPr/>
        <p:txBody>
          <a:bodyPr/>
          <a:lstStyle/>
          <a:p>
            <a:fld id="{140F1F29-E6E6-42CC-85F8-13E839C5F86D}"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7</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Magazziniere o lavoratore in fabbrica</a:t>
            </a:r>
            <a:endParaRPr lang="it-IT" dirty="0">
              <a:solidFill>
                <a:srgbClr val="0070C0"/>
              </a:solidFill>
            </a:endParaRPr>
          </a:p>
        </p:txBody>
      </p:sp>
      <p:pic>
        <p:nvPicPr>
          <p:cNvPr id="28673" name="Picture 1" descr="C:\Users\Master\Desktop\Lavoro\la3.jpg"/>
          <p:cNvPicPr>
            <a:picLocks noChangeAspect="1" noChangeArrowheads="1"/>
          </p:cNvPicPr>
          <p:nvPr/>
        </p:nvPicPr>
        <p:blipFill>
          <a:blip r:embed="rId2" cstate="print"/>
          <a:srcRect/>
          <a:stretch>
            <a:fillRect/>
          </a:stretch>
        </p:blipFill>
        <p:spPr bwMode="auto">
          <a:xfrm>
            <a:off x="2123728" y="3573016"/>
            <a:ext cx="4940027" cy="2634681"/>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8673"/>
                                        </p:tgtEl>
                                        <p:attrNameLst>
                                          <p:attrName>style.visibility</p:attrName>
                                        </p:attrNameLst>
                                      </p:cBhvr>
                                      <p:to>
                                        <p:strVal val="visible"/>
                                      </p:to>
                                    </p:set>
                                    <p:animEffect transition="in" filter="wheel(4)">
                                      <p:cBhvr>
                                        <p:cTn id="13" dur="2000"/>
                                        <p:tgtEl>
                                          <p:spTgt spid="28673"/>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938992"/>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Molte persone </a:t>
            </a:r>
            <a:r>
              <a:rPr lang="it-IT" sz="2000" dirty="0" smtClean="0"/>
              <a:t>non hanno il tempo sufficiente per portare a spasso i propri animali domestici le volte necessarie. Gli adolescenti in cambio di un piccolo incentivo o retribuzione, possono offrirsi di farlo.</a:t>
            </a:r>
          </a:p>
          <a:p>
            <a:pPr algn="just"/>
            <a:r>
              <a:rPr lang="it-IT" sz="2000" b="1" dirty="0" smtClean="0">
                <a:solidFill>
                  <a:srgbClr val="FF0000"/>
                </a:solidFill>
              </a:rPr>
              <a:t>Inoltre, </a:t>
            </a:r>
            <a:r>
              <a:rPr lang="it-IT" sz="2000" dirty="0" smtClean="0"/>
              <a:t>possono anche badare agli animali domestici nella propria casa o dei padroni, facendo in modo che siano curati nel modo giusto, abbiano sempre cibo e acqua, ricevano affetto.</a:t>
            </a:r>
            <a:endParaRPr lang="it-IT" sz="2000" dirty="0"/>
          </a:p>
        </p:txBody>
      </p:sp>
      <p:sp>
        <p:nvSpPr>
          <p:cNvPr id="6" name="Segnaposto data 5"/>
          <p:cNvSpPr>
            <a:spLocks noGrp="1"/>
          </p:cNvSpPr>
          <p:nvPr>
            <p:ph type="dt" sz="half" idx="10"/>
          </p:nvPr>
        </p:nvSpPr>
        <p:spPr/>
        <p:txBody>
          <a:bodyPr/>
          <a:lstStyle/>
          <a:p>
            <a:fld id="{7C75C879-B021-40B5-A46A-003AA9CF3446}"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8</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Passeggiare e badare agli animali domestici</a:t>
            </a:r>
            <a:endParaRPr lang="it-IT" dirty="0">
              <a:solidFill>
                <a:srgbClr val="0070C0"/>
              </a:solidFill>
            </a:endParaRPr>
          </a:p>
        </p:txBody>
      </p:sp>
      <p:pic>
        <p:nvPicPr>
          <p:cNvPr id="27649" name="Picture 1" descr="C:\Users\Master\Desktop\Lavoro\la8.jpg"/>
          <p:cNvPicPr>
            <a:picLocks noChangeAspect="1" noChangeArrowheads="1"/>
          </p:cNvPicPr>
          <p:nvPr/>
        </p:nvPicPr>
        <p:blipFill>
          <a:blip r:embed="rId2" cstate="print"/>
          <a:srcRect/>
          <a:stretch>
            <a:fillRect/>
          </a:stretch>
        </p:blipFill>
        <p:spPr bwMode="auto">
          <a:xfrm>
            <a:off x="2627784" y="3573016"/>
            <a:ext cx="4220141" cy="2808312"/>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7649"/>
                                        </p:tgtEl>
                                        <p:attrNameLst>
                                          <p:attrName>style.visibility</p:attrName>
                                        </p:attrNameLst>
                                      </p:cBhvr>
                                      <p:to>
                                        <p:strVal val="visible"/>
                                      </p:to>
                                    </p:set>
                                    <p:animEffect transition="in" filter="wheel(4)">
                                      <p:cBhvr>
                                        <p:cTn id="13" dur="2000"/>
                                        <p:tgtEl>
                                          <p:spTgt spid="27649"/>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23528" y="260648"/>
            <a:ext cx="8424936" cy="576064"/>
          </a:xfrm>
        </p:spPr>
        <p:txBody>
          <a:bodyPr>
            <a:noAutofit/>
          </a:bodyPr>
          <a:lstStyle/>
          <a:p>
            <a:pPr fontAlgn="base"/>
            <a:r>
              <a:rPr lang="it-IT" sz="4000" b="1" dirty="0" smtClean="0">
                <a:solidFill>
                  <a:srgbClr val="FF0000"/>
                </a:solidFill>
              </a:rPr>
              <a:t/>
            </a:r>
            <a:br>
              <a:rPr lang="it-IT" sz="4000" b="1" dirty="0" smtClean="0">
                <a:solidFill>
                  <a:srgbClr val="FF0000"/>
                </a:solidFill>
              </a:rPr>
            </a:br>
            <a:r>
              <a:rPr lang="it-IT" sz="4000" b="1" dirty="0" smtClean="0">
                <a:solidFill>
                  <a:srgbClr val="FF0000"/>
                </a:solidFill>
              </a:rPr>
              <a:t>Adolescenza e lavoro</a:t>
            </a:r>
            <a:br>
              <a:rPr lang="it-IT" sz="4000" b="1" dirty="0" smtClean="0">
                <a:solidFill>
                  <a:srgbClr val="FF0000"/>
                </a:solidFill>
              </a:rPr>
            </a:br>
            <a:endParaRPr lang="it-IT" sz="4000" b="1" dirty="0">
              <a:solidFill>
                <a:srgbClr val="FF0000"/>
              </a:solidFill>
            </a:endParaRPr>
          </a:p>
        </p:txBody>
      </p:sp>
      <p:sp>
        <p:nvSpPr>
          <p:cNvPr id="4" name="CasellaDiTesto 3"/>
          <p:cNvSpPr txBox="1"/>
          <p:nvPr/>
        </p:nvSpPr>
        <p:spPr>
          <a:xfrm>
            <a:off x="395536" y="1412776"/>
            <a:ext cx="8352928" cy="1938992"/>
          </a:xfrm>
          <a:prstGeom prst="rect">
            <a:avLst/>
          </a:prstGeom>
          <a:solidFill>
            <a:srgbClr val="FFFF00"/>
          </a:solidFill>
          <a:ln w="25400">
            <a:solidFill>
              <a:schemeClr val="accent1"/>
            </a:solidFill>
          </a:ln>
        </p:spPr>
        <p:txBody>
          <a:bodyPr wrap="square" rtlCol="0">
            <a:spAutoFit/>
          </a:bodyPr>
          <a:lstStyle/>
          <a:p>
            <a:pPr algn="just"/>
            <a:r>
              <a:rPr lang="it-IT" sz="2000" b="1" dirty="0" smtClean="0">
                <a:solidFill>
                  <a:srgbClr val="FF0000"/>
                </a:solidFill>
              </a:rPr>
              <a:t>In alcuni piccoli negozi </a:t>
            </a:r>
            <a:r>
              <a:rPr lang="it-IT" sz="2000" dirty="0" smtClean="0"/>
              <a:t>di quartiere o a conduzione familiare non ci saranno problemi nel dover assumere un minore per dover realizzare alcuni compiti base di attenzione al cliente.</a:t>
            </a:r>
          </a:p>
          <a:p>
            <a:pPr algn="just"/>
            <a:r>
              <a:rPr lang="it-IT" sz="2000" b="1" dirty="0" smtClean="0">
                <a:solidFill>
                  <a:srgbClr val="FF0000"/>
                </a:solidFill>
              </a:rPr>
              <a:t>È probabile </a:t>
            </a:r>
            <a:r>
              <a:rPr lang="it-IT" sz="2000" dirty="0" smtClean="0"/>
              <a:t>che non possano pagarti come un impiegato più grande e che le ore lavorative saranno notevolmente inferiori, però è una buona forma di poter guadagnare del denaro.</a:t>
            </a:r>
            <a:endParaRPr lang="it-IT" sz="2000" dirty="0"/>
          </a:p>
        </p:txBody>
      </p:sp>
      <p:sp>
        <p:nvSpPr>
          <p:cNvPr id="6" name="Segnaposto data 5"/>
          <p:cNvSpPr>
            <a:spLocks noGrp="1"/>
          </p:cNvSpPr>
          <p:nvPr>
            <p:ph type="dt" sz="half" idx="10"/>
          </p:nvPr>
        </p:nvSpPr>
        <p:spPr/>
        <p:txBody>
          <a:bodyPr/>
          <a:lstStyle/>
          <a:p>
            <a:fld id="{5EF74CD7-5F35-431D-9843-58B81E552E43}" type="datetime1">
              <a:rPr lang="it-IT" smtClean="0"/>
              <a:pPr/>
              <a:t>27/09/2019</a:t>
            </a:fld>
            <a:endParaRPr lang="it-IT"/>
          </a:p>
        </p:txBody>
      </p:sp>
      <p:sp>
        <p:nvSpPr>
          <p:cNvPr id="7" name="Segnaposto numero diapositiva 6"/>
          <p:cNvSpPr>
            <a:spLocks noGrp="1"/>
          </p:cNvSpPr>
          <p:nvPr>
            <p:ph type="sldNum" sz="quarter" idx="12"/>
          </p:nvPr>
        </p:nvSpPr>
        <p:spPr/>
        <p:txBody>
          <a:bodyPr/>
          <a:lstStyle/>
          <a:p>
            <a:fld id="{A18B746F-5C65-4800-B6B2-3BAE1FA58094}" type="slidenum">
              <a:rPr lang="it-IT" smtClean="0"/>
              <a:pPr/>
              <a:t>9</a:t>
            </a:fld>
            <a:endParaRPr lang="it-IT"/>
          </a:p>
        </p:txBody>
      </p:sp>
      <p:sp>
        <p:nvSpPr>
          <p:cNvPr id="8" name="CasellaDiTesto 7"/>
          <p:cNvSpPr txBox="1"/>
          <p:nvPr/>
        </p:nvSpPr>
        <p:spPr>
          <a:xfrm>
            <a:off x="395536" y="836713"/>
            <a:ext cx="8352928" cy="369332"/>
          </a:xfrm>
          <a:prstGeom prst="rect">
            <a:avLst/>
          </a:prstGeom>
          <a:noFill/>
        </p:spPr>
        <p:txBody>
          <a:bodyPr wrap="square" rtlCol="0">
            <a:spAutoFit/>
          </a:bodyPr>
          <a:lstStyle/>
          <a:p>
            <a:pPr algn="ctr"/>
            <a:r>
              <a:rPr lang="it-IT" b="1" dirty="0" smtClean="0">
                <a:solidFill>
                  <a:srgbClr val="0070C0"/>
                </a:solidFill>
              </a:rPr>
              <a:t>Piccoli negozi</a:t>
            </a:r>
            <a:endParaRPr lang="it-IT" dirty="0">
              <a:solidFill>
                <a:srgbClr val="0070C0"/>
              </a:solidFill>
            </a:endParaRPr>
          </a:p>
        </p:txBody>
      </p:sp>
      <p:pic>
        <p:nvPicPr>
          <p:cNvPr id="26625" name="Picture 1" descr="C:\Users\Master\Desktop\Lavoro\la9.jpg"/>
          <p:cNvPicPr>
            <a:picLocks noChangeAspect="1" noChangeArrowheads="1"/>
          </p:cNvPicPr>
          <p:nvPr/>
        </p:nvPicPr>
        <p:blipFill>
          <a:blip r:embed="rId2" cstate="print"/>
          <a:srcRect/>
          <a:stretch>
            <a:fillRect/>
          </a:stretch>
        </p:blipFill>
        <p:spPr bwMode="auto">
          <a:xfrm>
            <a:off x="2339752" y="3573016"/>
            <a:ext cx="4757671" cy="2664296"/>
          </a:xfrm>
          <a:prstGeom prst="rect">
            <a:avLst/>
          </a:prstGeom>
          <a:noFill/>
          <a:ln w="25400">
            <a:solidFill>
              <a:schemeClr val="accent1"/>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nodeType="clickEffect">
                                  <p:stCondLst>
                                    <p:cond delay="0"/>
                                  </p:stCondLst>
                                  <p:childTnLst>
                                    <p:set>
                                      <p:cBhvr>
                                        <p:cTn id="12" dur="1" fill="hold">
                                          <p:stCondLst>
                                            <p:cond delay="0"/>
                                          </p:stCondLst>
                                        </p:cTn>
                                        <p:tgtEl>
                                          <p:spTgt spid="26625"/>
                                        </p:tgtEl>
                                        <p:attrNameLst>
                                          <p:attrName>style.visibility</p:attrName>
                                        </p:attrNameLst>
                                      </p:cBhvr>
                                      <p:to>
                                        <p:strVal val="visible"/>
                                      </p:to>
                                    </p:set>
                                    <p:animEffect transition="in" filter="wheel(4)">
                                      <p:cBhvr>
                                        <p:cTn id="13" dur="2000"/>
                                        <p:tgtEl>
                                          <p:spTgt spid="2662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p:cTn id="25"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2508</TotalTime>
  <Words>1386</Words>
  <Application>Microsoft Office PowerPoint</Application>
  <PresentationFormat>Presentazione su schermo (4:3)</PresentationFormat>
  <Paragraphs>113</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 Adolescenza e lavoro </vt:lpstr>
      <vt:lpstr> Adolescenza e lavoro </vt:lpstr>
      <vt:lpstr> Adolescenza e lavoro </vt:lpstr>
      <vt:lpstr> Adolescenza e lavoro </vt:lpstr>
      <vt:lpstr> Adolescenza e lavoro </vt:lpstr>
      <vt:lpstr> Adolescenza e lavoro </vt:lpstr>
      <vt:lpstr> Adolescenza e lavoro </vt:lpstr>
      <vt:lpstr> Adolescenza e lavoro </vt:lpstr>
      <vt:lpstr> Adolescenza e lavoro </vt:lpstr>
      <vt:lpstr> Adolescenza e lavoro </vt:lpstr>
      <vt:lpstr> Adolescenza e lavoro </vt:lpstr>
      <vt:lpstr> Adolescenza e lavoro </vt:lpstr>
      <vt:lpstr> Adolescenza e lavoro </vt:lpstr>
      <vt:lpstr> Adolescenza e lavoro </vt:lpstr>
      <vt:lpstr> Adolescenza e lavoro </vt:lpstr>
      <vt:lpstr> Adolescenza e lavoro </vt:lpstr>
      <vt:lpstr>Confrontiamoci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Adolescenza e lavoro</dc:title>
  <dc:creator>Francesco Cannizzaro</dc:creator>
  <cp:lastModifiedBy>Master</cp:lastModifiedBy>
  <cp:revision>291</cp:revision>
  <dcterms:created xsi:type="dcterms:W3CDTF">2019-05-12T15:37:05Z</dcterms:created>
  <dcterms:modified xsi:type="dcterms:W3CDTF">2019-09-27T08:53:52Z</dcterms:modified>
</cp:coreProperties>
</file>